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 id="263" r:id="rId7"/>
    <p:sldId id="264" r:id="rId8"/>
    <p:sldId id="258" r:id="rId9"/>
    <p:sldId id="257" r:id="rId10"/>
    <p:sldId id="265" r:id="rId11"/>
    <p:sldId id="281" r:id="rId12"/>
    <p:sldId id="266" r:id="rId13"/>
    <p:sldId id="267" r:id="rId14"/>
    <p:sldId id="268" r:id="rId15"/>
    <p:sldId id="270" r:id="rId16"/>
    <p:sldId id="271" r:id="rId17"/>
    <p:sldId id="269"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6"/>
    <p:restoredTop sz="97368"/>
  </p:normalViewPr>
  <p:slideViewPr>
    <p:cSldViewPr snapToGrid="0" snapToObjects="1">
      <p:cViewPr varScale="1">
        <p:scale>
          <a:sx n="162" d="100"/>
          <a:sy n="162" d="100"/>
        </p:scale>
        <p:origin x="21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C2F3AF-4C26-8746-BC9A-D759AC027E0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a:lvl1pPr>
          </a:lstStyle>
          <a:p>
            <a:r>
              <a:rPr lang="sv-SE" dirty="0"/>
              <a:t>Klicka här för att lägga till rubrik</a:t>
            </a:r>
          </a:p>
        </p:txBody>
      </p:sp>
      <p:sp>
        <p:nvSpPr>
          <p:cNvPr id="3" name="Underrubrik 2">
            <a:extLst>
              <a:ext uri="{FF2B5EF4-FFF2-40B4-BE49-F238E27FC236}">
                <a16:creationId xmlns:a16="http://schemas.microsoft.com/office/drawing/2014/main" id="{2EF7D95E-4664-C44A-AB31-5A23A677B334}"/>
              </a:ext>
            </a:extLst>
          </p:cNvPr>
          <p:cNvSpPr>
            <a:spLocks noGrp="1"/>
          </p:cNvSpPr>
          <p:nvPr>
            <p:ph type="subTitle" idx="1" hasCustomPrompt="1"/>
          </p:nvPr>
        </p:nvSpPr>
        <p:spPr>
          <a:xfrm>
            <a:off x="1524000" y="3961799"/>
            <a:ext cx="9144000" cy="1655762"/>
          </a:xfrm>
          <a:prstGeom prst="rect">
            <a:avLst/>
          </a:prstGeom>
        </p:spPr>
        <p:txBody>
          <a:bodyPr>
            <a:normAutofit/>
          </a:bodyPr>
          <a:lstStyle>
            <a:lvl1pPr marL="0" indent="0" algn="ctr">
              <a:buFontTx/>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
        <p:nvSpPr>
          <p:cNvPr id="4" name="Platshållare för datum 3">
            <a:extLst>
              <a:ext uri="{FF2B5EF4-FFF2-40B4-BE49-F238E27FC236}">
                <a16:creationId xmlns:a16="http://schemas.microsoft.com/office/drawing/2014/main" id="{327A8BE0-64FE-7846-B02E-71825D378737}"/>
              </a:ext>
            </a:extLst>
          </p:cNvPr>
          <p:cNvSpPr>
            <a:spLocks noGrp="1"/>
          </p:cNvSpPr>
          <p:nvPr>
            <p:ph type="dt" sz="half" idx="10"/>
          </p:nvPr>
        </p:nvSpPr>
        <p:spPr>
          <a:xfrm>
            <a:off x="838200" y="6113976"/>
            <a:ext cx="2743200" cy="365125"/>
          </a:xfrm>
          <a:prstGeom prst="rect">
            <a:avLst/>
          </a:prstGeom>
        </p:spPr>
        <p:txBody>
          <a:bodyPr/>
          <a:lstStyle>
            <a:lvl1pPr>
              <a:defRPr sz="1400">
                <a:solidFill>
                  <a:schemeClr val="bg1">
                    <a:lumMod val="50000"/>
                  </a:schemeClr>
                </a:solidFill>
              </a:defRPr>
            </a:lvl1pPr>
          </a:lstStyle>
          <a:p>
            <a:fld id="{A2D534DC-B094-9141-8B15-D22BEF0B4AEA}" type="datetimeFigureOut">
              <a:rPr lang="sv-SE" smtClean="0"/>
              <a:pPr/>
              <a:t>2022-09-01</a:t>
            </a:fld>
            <a:endParaRPr lang="sv-SE" dirty="0"/>
          </a:p>
        </p:txBody>
      </p:sp>
      <p:pic>
        <p:nvPicPr>
          <p:cNvPr id="7" name="Bildobjekt 6">
            <a:extLst>
              <a:ext uri="{FF2B5EF4-FFF2-40B4-BE49-F238E27FC236}">
                <a16:creationId xmlns:a16="http://schemas.microsoft.com/office/drawing/2014/main" id="{6492AC9A-D4AF-6C4D-9EA6-B57C63C9255A}"/>
              </a:ext>
            </a:extLst>
          </p:cNvPr>
          <p:cNvPicPr>
            <a:picLocks noChangeAspect="1"/>
          </p:cNvPicPr>
          <p:nvPr userDrawn="1"/>
        </p:nvPicPr>
        <p:blipFill>
          <a:blip r:embed="rId3"/>
          <a:stretch>
            <a:fillRect/>
          </a:stretch>
        </p:blipFill>
        <p:spPr>
          <a:xfrm>
            <a:off x="8904714" y="5966085"/>
            <a:ext cx="2800485" cy="572827"/>
          </a:xfrm>
          <a:prstGeom prst="rect">
            <a:avLst/>
          </a:prstGeom>
        </p:spPr>
      </p:pic>
    </p:spTree>
    <p:extLst>
      <p:ext uri="{BB962C8B-B14F-4D97-AF65-F5344CB8AC3E}">
        <p14:creationId xmlns:p14="http://schemas.microsoft.com/office/powerpoint/2010/main" val="350964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 och innehål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46C9C0-DE5F-354D-8D56-946452893787}"/>
              </a:ext>
            </a:extLst>
          </p:cNvPr>
          <p:cNvSpPr>
            <a:spLocks noGrp="1"/>
          </p:cNvSpPr>
          <p:nvPr>
            <p:ph type="title" hasCustomPrompt="1"/>
          </p:nvPr>
        </p:nvSpPr>
        <p:spPr>
          <a:xfrm>
            <a:off x="838199" y="784847"/>
            <a:ext cx="10866999" cy="1655373"/>
          </a:xfrm>
          <a:prstGeom prst="rect">
            <a:avLst/>
          </a:prstGeom>
        </p:spPr>
        <p:txBody>
          <a:bodyPr/>
          <a:lstStyle>
            <a:lvl1pPr>
              <a:lnSpc>
                <a:spcPct val="100000"/>
              </a:lnSpc>
              <a:defRPr u="sng">
                <a:solidFill>
                  <a:srgbClr val="0072AB"/>
                </a:solidFill>
              </a:defRPr>
            </a:lvl1pPr>
          </a:lstStyle>
          <a:p>
            <a:r>
              <a:rPr lang="sv-SE" dirty="0"/>
              <a:t>Skriv rubrik här</a:t>
            </a:r>
          </a:p>
        </p:txBody>
      </p:sp>
      <p:sp>
        <p:nvSpPr>
          <p:cNvPr id="3" name="Platshållare för innehåll 2">
            <a:extLst>
              <a:ext uri="{FF2B5EF4-FFF2-40B4-BE49-F238E27FC236}">
                <a16:creationId xmlns:a16="http://schemas.microsoft.com/office/drawing/2014/main" id="{EC56EE34-E573-4041-9599-46027C6EBB9F}"/>
              </a:ext>
            </a:extLst>
          </p:cNvPr>
          <p:cNvSpPr>
            <a:spLocks noGrp="1"/>
          </p:cNvSpPr>
          <p:nvPr>
            <p:ph idx="1" hasCustomPrompt="1"/>
          </p:nvPr>
        </p:nvSpPr>
        <p:spPr>
          <a:xfrm>
            <a:off x="838200" y="2440220"/>
            <a:ext cx="10866998" cy="3525865"/>
          </a:xfrm>
          <a:prstGeom prst="rect">
            <a:avLst/>
          </a:prstGeom>
        </p:spPr>
        <p:txBody>
          <a:bodyPr/>
          <a:lstStyle>
            <a:lvl1pPr marL="457200" indent="-457200">
              <a:lnSpc>
                <a:spcPct val="100000"/>
              </a:lnSpc>
              <a:buFontTx/>
              <a:buBlip>
                <a:blip r:embed="rId2"/>
              </a:buBlip>
              <a:defRPr sz="2800"/>
            </a:lvl1pPr>
          </a:lstStyle>
          <a:p>
            <a:r>
              <a:rPr lang="sv-SE" dirty="0"/>
              <a:t>Skriv text här</a:t>
            </a:r>
          </a:p>
          <a:p>
            <a:r>
              <a:rPr lang="sv-SE" dirty="0"/>
              <a:t>Nivå 2</a:t>
            </a:r>
          </a:p>
          <a:p>
            <a:r>
              <a:rPr lang="sv-SE" dirty="0"/>
              <a:t>Nivå 3</a:t>
            </a:r>
          </a:p>
          <a:p>
            <a:endParaRPr lang="sv-SE" dirty="0"/>
          </a:p>
          <a:p>
            <a:endParaRPr lang="sv-SE" dirty="0"/>
          </a:p>
        </p:txBody>
      </p:sp>
      <p:pic>
        <p:nvPicPr>
          <p:cNvPr id="7" name="Bildobjekt 6">
            <a:extLst>
              <a:ext uri="{FF2B5EF4-FFF2-40B4-BE49-F238E27FC236}">
                <a16:creationId xmlns:a16="http://schemas.microsoft.com/office/drawing/2014/main" id="{E22FBC27-7F8A-F244-947B-466BEC87F49E}"/>
              </a:ext>
            </a:extLst>
          </p:cNvPr>
          <p:cNvPicPr>
            <a:picLocks noChangeAspect="1"/>
          </p:cNvPicPr>
          <p:nvPr userDrawn="1"/>
        </p:nvPicPr>
        <p:blipFill>
          <a:blip r:embed="rId3"/>
          <a:stretch>
            <a:fillRect/>
          </a:stretch>
        </p:blipFill>
        <p:spPr>
          <a:xfrm>
            <a:off x="8904714" y="5966085"/>
            <a:ext cx="2800485" cy="572827"/>
          </a:xfrm>
          <a:prstGeom prst="rect">
            <a:avLst/>
          </a:prstGeom>
        </p:spPr>
      </p:pic>
    </p:spTree>
    <p:extLst>
      <p:ext uri="{BB962C8B-B14F-4D97-AF65-F5344CB8AC3E}">
        <p14:creationId xmlns:p14="http://schemas.microsoft.com/office/powerpoint/2010/main" val="149316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46C9C0-DE5F-354D-8D56-946452893787}"/>
              </a:ext>
            </a:extLst>
          </p:cNvPr>
          <p:cNvSpPr>
            <a:spLocks noGrp="1"/>
          </p:cNvSpPr>
          <p:nvPr>
            <p:ph type="title" hasCustomPrompt="1"/>
          </p:nvPr>
        </p:nvSpPr>
        <p:spPr>
          <a:xfrm>
            <a:off x="838199" y="784847"/>
            <a:ext cx="10866999" cy="1655373"/>
          </a:xfrm>
          <a:prstGeom prst="rect">
            <a:avLst/>
          </a:prstGeom>
        </p:spPr>
        <p:txBody>
          <a:bodyPr/>
          <a:lstStyle>
            <a:lvl1pPr>
              <a:lnSpc>
                <a:spcPct val="100000"/>
              </a:lnSpc>
              <a:defRPr u="sng">
                <a:solidFill>
                  <a:srgbClr val="0072AB"/>
                </a:solidFill>
              </a:defRPr>
            </a:lvl1pPr>
          </a:lstStyle>
          <a:p>
            <a:r>
              <a:rPr lang="sv-SE" dirty="0"/>
              <a:t>Skriv rubrik här</a:t>
            </a:r>
          </a:p>
        </p:txBody>
      </p:sp>
      <p:sp>
        <p:nvSpPr>
          <p:cNvPr id="3" name="Platshållare för innehåll 2">
            <a:extLst>
              <a:ext uri="{FF2B5EF4-FFF2-40B4-BE49-F238E27FC236}">
                <a16:creationId xmlns:a16="http://schemas.microsoft.com/office/drawing/2014/main" id="{EC56EE34-E573-4041-9599-46027C6EBB9F}"/>
              </a:ext>
            </a:extLst>
          </p:cNvPr>
          <p:cNvSpPr>
            <a:spLocks noGrp="1"/>
          </p:cNvSpPr>
          <p:nvPr>
            <p:ph idx="1" hasCustomPrompt="1"/>
          </p:nvPr>
        </p:nvSpPr>
        <p:spPr>
          <a:xfrm>
            <a:off x="838200" y="2440220"/>
            <a:ext cx="5277787" cy="3525865"/>
          </a:xfrm>
          <a:prstGeom prst="rect">
            <a:avLst/>
          </a:prstGeom>
        </p:spPr>
        <p:txBody>
          <a:bodyPr/>
          <a:lstStyle>
            <a:lvl1pPr marL="457200" indent="-457200">
              <a:lnSpc>
                <a:spcPct val="100000"/>
              </a:lnSpc>
              <a:buFontTx/>
              <a:buBlip>
                <a:blip r:embed="rId2"/>
              </a:buBlip>
              <a:defRPr sz="2800"/>
            </a:lvl1pPr>
          </a:lstStyle>
          <a:p>
            <a:r>
              <a:rPr lang="sv-SE" dirty="0"/>
              <a:t>Skriv text här</a:t>
            </a:r>
          </a:p>
          <a:p>
            <a:r>
              <a:rPr lang="sv-SE" dirty="0"/>
              <a:t>Nivå två</a:t>
            </a:r>
          </a:p>
          <a:p>
            <a:r>
              <a:rPr lang="sv-SE" dirty="0"/>
              <a:t>Nivå tre</a:t>
            </a:r>
          </a:p>
          <a:p>
            <a:r>
              <a:rPr lang="sv-SE" dirty="0"/>
              <a:t>Nivå fyra</a:t>
            </a:r>
          </a:p>
          <a:p>
            <a:r>
              <a:rPr lang="sv-SE" dirty="0"/>
              <a:t>Nivå fem	</a:t>
            </a:r>
          </a:p>
        </p:txBody>
      </p:sp>
      <p:pic>
        <p:nvPicPr>
          <p:cNvPr id="7" name="Bildobjekt 6">
            <a:extLst>
              <a:ext uri="{FF2B5EF4-FFF2-40B4-BE49-F238E27FC236}">
                <a16:creationId xmlns:a16="http://schemas.microsoft.com/office/drawing/2014/main" id="{E22FBC27-7F8A-F244-947B-466BEC87F49E}"/>
              </a:ext>
            </a:extLst>
          </p:cNvPr>
          <p:cNvPicPr>
            <a:picLocks noChangeAspect="1"/>
          </p:cNvPicPr>
          <p:nvPr userDrawn="1"/>
        </p:nvPicPr>
        <p:blipFill>
          <a:blip r:embed="rId3"/>
          <a:stretch>
            <a:fillRect/>
          </a:stretch>
        </p:blipFill>
        <p:spPr>
          <a:xfrm>
            <a:off x="8904714" y="5966085"/>
            <a:ext cx="2800485" cy="572827"/>
          </a:xfrm>
          <a:prstGeom prst="rect">
            <a:avLst/>
          </a:prstGeom>
        </p:spPr>
      </p:pic>
      <p:sp>
        <p:nvSpPr>
          <p:cNvPr id="5" name="Platshållare för innehåll 2">
            <a:extLst>
              <a:ext uri="{FF2B5EF4-FFF2-40B4-BE49-F238E27FC236}">
                <a16:creationId xmlns:a16="http://schemas.microsoft.com/office/drawing/2014/main" id="{CAFD522B-394E-804B-8F5C-DF72FFD5980A}"/>
              </a:ext>
            </a:extLst>
          </p:cNvPr>
          <p:cNvSpPr>
            <a:spLocks noGrp="1"/>
          </p:cNvSpPr>
          <p:nvPr>
            <p:ph idx="10" hasCustomPrompt="1"/>
          </p:nvPr>
        </p:nvSpPr>
        <p:spPr>
          <a:xfrm>
            <a:off x="6427412" y="2440220"/>
            <a:ext cx="5277787" cy="3525865"/>
          </a:xfrm>
          <a:prstGeom prst="rect">
            <a:avLst/>
          </a:prstGeom>
        </p:spPr>
        <p:txBody>
          <a:bodyPr/>
          <a:lstStyle>
            <a:lvl1pPr marL="457200" indent="-457200">
              <a:lnSpc>
                <a:spcPct val="100000"/>
              </a:lnSpc>
              <a:buFontTx/>
              <a:buBlip>
                <a:blip r:embed="rId2"/>
              </a:buBlip>
              <a:defRPr sz="2800"/>
            </a:lvl1pPr>
          </a:lstStyle>
          <a:p>
            <a:r>
              <a:rPr lang="sv-SE" dirty="0"/>
              <a:t>Skriv text här
Nivå två
Nivå tre
Nivå fyra
Nivå fem</a:t>
            </a:r>
          </a:p>
        </p:txBody>
      </p:sp>
    </p:spTree>
    <p:extLst>
      <p:ext uri="{BB962C8B-B14F-4D97-AF65-F5344CB8AC3E}">
        <p14:creationId xmlns:p14="http://schemas.microsoft.com/office/powerpoint/2010/main" val="81498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 och innehål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46C9C0-DE5F-354D-8D56-946452893787}"/>
              </a:ext>
            </a:extLst>
          </p:cNvPr>
          <p:cNvSpPr>
            <a:spLocks noGrp="1"/>
          </p:cNvSpPr>
          <p:nvPr>
            <p:ph type="title" hasCustomPrompt="1"/>
          </p:nvPr>
        </p:nvSpPr>
        <p:spPr>
          <a:xfrm>
            <a:off x="838199" y="784847"/>
            <a:ext cx="10866999" cy="1655373"/>
          </a:xfrm>
          <a:prstGeom prst="rect">
            <a:avLst/>
          </a:prstGeom>
        </p:spPr>
        <p:txBody>
          <a:bodyPr/>
          <a:lstStyle>
            <a:lvl1pPr>
              <a:lnSpc>
                <a:spcPct val="100000"/>
              </a:lnSpc>
              <a:defRPr u="sng">
                <a:solidFill>
                  <a:srgbClr val="0072AB"/>
                </a:solidFill>
              </a:defRPr>
            </a:lvl1pPr>
          </a:lstStyle>
          <a:p>
            <a:r>
              <a:rPr lang="sv-SE" dirty="0"/>
              <a:t>Skriv rubrik här</a:t>
            </a:r>
          </a:p>
        </p:txBody>
      </p:sp>
      <p:sp>
        <p:nvSpPr>
          <p:cNvPr id="3" name="Platshållare för innehåll 2">
            <a:extLst>
              <a:ext uri="{FF2B5EF4-FFF2-40B4-BE49-F238E27FC236}">
                <a16:creationId xmlns:a16="http://schemas.microsoft.com/office/drawing/2014/main" id="{EC56EE34-E573-4041-9599-46027C6EBB9F}"/>
              </a:ext>
            </a:extLst>
          </p:cNvPr>
          <p:cNvSpPr>
            <a:spLocks noGrp="1"/>
          </p:cNvSpPr>
          <p:nvPr>
            <p:ph idx="1" hasCustomPrompt="1"/>
          </p:nvPr>
        </p:nvSpPr>
        <p:spPr>
          <a:xfrm>
            <a:off x="838200" y="2440220"/>
            <a:ext cx="10866998" cy="3525865"/>
          </a:xfrm>
          <a:prstGeom prst="rect">
            <a:avLst/>
          </a:prstGeom>
        </p:spPr>
        <p:txBody>
          <a:bodyPr/>
          <a:lstStyle>
            <a:lvl1pPr marL="0" indent="0">
              <a:lnSpc>
                <a:spcPct val="100000"/>
              </a:lnSpc>
              <a:buFontTx/>
              <a:buNone/>
              <a:defRPr sz="2800"/>
            </a:lvl1pPr>
          </a:lstStyle>
          <a:p>
            <a:r>
              <a:rPr lang="sv-SE" dirty="0"/>
              <a:t>Skriv text här</a:t>
            </a:r>
          </a:p>
          <a:p>
            <a:endParaRPr lang="sv-SE" dirty="0"/>
          </a:p>
          <a:p>
            <a:endParaRPr lang="sv-SE" dirty="0"/>
          </a:p>
        </p:txBody>
      </p:sp>
      <p:pic>
        <p:nvPicPr>
          <p:cNvPr id="7" name="Bildobjekt 6">
            <a:extLst>
              <a:ext uri="{FF2B5EF4-FFF2-40B4-BE49-F238E27FC236}">
                <a16:creationId xmlns:a16="http://schemas.microsoft.com/office/drawing/2014/main" id="{E22FBC27-7F8A-F244-947B-466BEC87F49E}"/>
              </a:ext>
            </a:extLst>
          </p:cNvPr>
          <p:cNvPicPr>
            <a:picLocks noChangeAspect="1"/>
          </p:cNvPicPr>
          <p:nvPr userDrawn="1"/>
        </p:nvPicPr>
        <p:blipFill>
          <a:blip r:embed="rId2"/>
          <a:stretch>
            <a:fillRect/>
          </a:stretch>
        </p:blipFill>
        <p:spPr>
          <a:xfrm>
            <a:off x="8904714" y="5966085"/>
            <a:ext cx="2800485" cy="572827"/>
          </a:xfrm>
          <a:prstGeom prst="rect">
            <a:avLst/>
          </a:prstGeom>
        </p:spPr>
      </p:pic>
    </p:spTree>
    <p:extLst>
      <p:ext uri="{BB962C8B-B14F-4D97-AF65-F5344CB8AC3E}">
        <p14:creationId xmlns:p14="http://schemas.microsoft.com/office/powerpoint/2010/main" val="3504384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5722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gif"/><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13DCBA9-9CF8-45C7-8BEB-B07622B7284F}"/>
              </a:ext>
            </a:extLst>
          </p:cNvPr>
          <p:cNvPicPr>
            <a:picLocks noChangeAspect="1"/>
          </p:cNvPicPr>
          <p:nvPr/>
        </p:nvPicPr>
        <p:blipFill>
          <a:blip r:embed="rId3"/>
          <a:stretch>
            <a:fillRect/>
          </a:stretch>
        </p:blipFill>
        <p:spPr>
          <a:xfrm>
            <a:off x="1922707" y="1278236"/>
            <a:ext cx="7395464" cy="3828562"/>
          </a:xfrm>
          <a:prstGeom prst="rect">
            <a:avLst/>
          </a:prstGeom>
        </p:spPr>
      </p:pic>
      <p:sp>
        <p:nvSpPr>
          <p:cNvPr id="3" name="Underrubrik 2">
            <a:extLst>
              <a:ext uri="{FF2B5EF4-FFF2-40B4-BE49-F238E27FC236}">
                <a16:creationId xmlns:a16="http://schemas.microsoft.com/office/drawing/2014/main" id="{9D18B565-90FB-1346-8B37-CF96FB85EA81}"/>
              </a:ext>
            </a:extLst>
          </p:cNvPr>
          <p:cNvSpPr>
            <a:spLocks noGrp="1"/>
          </p:cNvSpPr>
          <p:nvPr>
            <p:ph type="subTitle" idx="4294967295"/>
          </p:nvPr>
        </p:nvSpPr>
        <p:spPr>
          <a:xfrm>
            <a:off x="1192405" y="3778207"/>
            <a:ext cx="9144000" cy="165576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4800" b="1" i="0" u="none" strike="noStrike" kern="1200" cap="none" spc="0" normalizeH="0" baseline="0" noProof="0" dirty="0">
                <a:ln>
                  <a:noFill/>
                </a:ln>
                <a:solidFill>
                  <a:srgbClr val="FFFFFF"/>
                </a:solidFill>
                <a:effectLst/>
                <a:uLnTx/>
                <a:uFillTx/>
                <a:latin typeface="Calibri" charset="0"/>
                <a:ea typeface="Calibri" charset="0"/>
                <a:cs typeface="Calibri" charset="0"/>
              </a:rPr>
              <a:t>Hållbarhetsstrategi</a:t>
            </a:r>
          </a:p>
          <a:p>
            <a:pPr marL="0" indent="0" algn="ctr">
              <a:buNone/>
            </a:pPr>
            <a:endParaRPr lang="sv-SE" dirty="0"/>
          </a:p>
        </p:txBody>
      </p:sp>
      <p:sp>
        <p:nvSpPr>
          <p:cNvPr id="6" name="textruta 5">
            <a:extLst>
              <a:ext uri="{FF2B5EF4-FFF2-40B4-BE49-F238E27FC236}">
                <a16:creationId xmlns:a16="http://schemas.microsoft.com/office/drawing/2014/main" id="{B4CA6CC6-B1F0-0B1E-7FF9-1E488947855D}"/>
              </a:ext>
            </a:extLst>
          </p:cNvPr>
          <p:cNvSpPr txBox="1"/>
          <p:nvPr/>
        </p:nvSpPr>
        <p:spPr>
          <a:xfrm>
            <a:off x="348062" y="6306410"/>
            <a:ext cx="2094271" cy="276999"/>
          </a:xfrm>
          <a:prstGeom prst="rect">
            <a:avLst/>
          </a:prstGeom>
          <a:noFill/>
        </p:spPr>
        <p:txBody>
          <a:bodyPr wrap="square" rtlCol="0">
            <a:spAutoFit/>
          </a:bodyPr>
          <a:lstStyle/>
          <a:p>
            <a:r>
              <a:rPr lang="sv-SE" sz="1200" dirty="0">
                <a:latin typeface="Calibri" panose="020F0502020204030204" pitchFamily="34" charset="0"/>
                <a:cs typeface="Calibri" panose="020F0502020204030204" pitchFamily="34" charset="0"/>
              </a:rPr>
              <a:t>2022-01-30</a:t>
            </a:r>
          </a:p>
        </p:txBody>
      </p:sp>
    </p:spTree>
    <p:extLst>
      <p:ext uri="{BB962C8B-B14F-4D97-AF65-F5344CB8AC3E}">
        <p14:creationId xmlns:p14="http://schemas.microsoft.com/office/powerpoint/2010/main" val="424839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06C23DCB-9FD9-425E-9C24-A8E69783801B}"/>
              </a:ext>
            </a:extLst>
          </p:cNvPr>
          <p:cNvSpPr>
            <a:spLocks noGrp="1"/>
          </p:cNvSpPr>
          <p:nvPr>
            <p:ph type="title"/>
          </p:nvPr>
        </p:nvSpPr>
        <p:spPr>
          <a:xfrm>
            <a:off x="838200" y="784225"/>
            <a:ext cx="10866438" cy="1655763"/>
          </a:xfrm>
        </p:spPr>
        <p:txBody>
          <a:bodyPr/>
          <a:lstStyle/>
          <a:p>
            <a:r>
              <a:rPr lang="sv-SE" sz="2000" dirty="0"/>
              <a:t>En hållbar värdekedja innebär ansvarsfulla inköp som följer våra värderingar.</a:t>
            </a:r>
            <a:br>
              <a:rPr lang="sv-SE" sz="2000" dirty="0"/>
            </a:br>
            <a:endParaRPr lang="sv-SE" sz="2000" dirty="0"/>
          </a:p>
        </p:txBody>
      </p:sp>
      <p:sp>
        <p:nvSpPr>
          <p:cNvPr id="5" name="Platshållare för innehåll 1">
            <a:extLst>
              <a:ext uri="{FF2B5EF4-FFF2-40B4-BE49-F238E27FC236}">
                <a16:creationId xmlns:a16="http://schemas.microsoft.com/office/drawing/2014/main" id="{05F8A7BE-ABAB-4CA8-B803-6CD3CF237068}"/>
              </a:ext>
            </a:extLst>
          </p:cNvPr>
          <p:cNvSpPr>
            <a:spLocks noGrp="1"/>
          </p:cNvSpPr>
          <p:nvPr>
            <p:ph idx="1"/>
          </p:nvPr>
        </p:nvSpPr>
        <p:spPr>
          <a:xfrm>
            <a:off x="913701" y="1417387"/>
            <a:ext cx="6513466" cy="3525837"/>
          </a:xfrm>
        </p:spPr>
        <p:txBody>
          <a:bodyPr/>
          <a:lstStyle/>
          <a:p>
            <a:r>
              <a:rPr lang="sv-SE" sz="1400" dirty="0"/>
              <a:t>Hållbara och effektiva inköp är en central del av vårt arbete för att stärka konkurrenskraften. Vi ska välja att arbeta med de mest konkurrenskraftiga och hållbara leverantörerna för att på så sätt skapa mervärde för koncernen och i förlängningen för våra kunder.</a:t>
            </a:r>
          </a:p>
          <a:p>
            <a:endParaRPr lang="sv-SE" sz="1400" dirty="0"/>
          </a:p>
          <a:p>
            <a:pPr lvl="0">
              <a:buClr>
                <a:prstClr val="black">
                  <a:lumMod val="65000"/>
                  <a:lumOff val="35000"/>
                </a:prstClr>
              </a:buClr>
            </a:pPr>
            <a:r>
              <a:rPr lang="sv-SE" sz="1400" dirty="0">
                <a:solidFill>
                  <a:prstClr val="black"/>
                </a:solidFill>
              </a:rPr>
              <a:t>Som ett led i arbetet för en hållbar utveckling har vi tagit fram ett antal baskrav för våra leverantörer. Kraven bygger på riktlinjer från FN och OECD. Syftet är att säkerställa att vi arbetar med leverantörer som delar våra värderingar gällande hållbarhet och som har ambitionen att ligga i framkant avseende dessa frågor.</a:t>
            </a:r>
          </a:p>
          <a:p>
            <a:pPr lvl="0">
              <a:buClr>
                <a:prstClr val="black">
                  <a:lumMod val="65000"/>
                  <a:lumOff val="35000"/>
                </a:prstClr>
              </a:buClr>
            </a:pPr>
            <a:endParaRPr lang="sv-SE" sz="1400" dirty="0">
              <a:solidFill>
                <a:prstClr val="black"/>
              </a:solidFill>
            </a:endParaRPr>
          </a:p>
          <a:p>
            <a:pPr lvl="0">
              <a:buClr>
                <a:prstClr val="black">
                  <a:lumMod val="65000"/>
                  <a:lumOff val="35000"/>
                </a:prstClr>
              </a:buClr>
            </a:pPr>
            <a:r>
              <a:rPr lang="sv-SE" sz="1400" dirty="0">
                <a:solidFill>
                  <a:prstClr val="black"/>
                </a:solidFill>
              </a:rPr>
              <a:t>Det ska finnas rutiner som säkerställer att tillämpliga lagar och förordningar för verksamheten efterlevs. Detta innefattar alla delar av denna uppförandekod gällande baskrav för leverantör. </a:t>
            </a:r>
          </a:p>
          <a:p>
            <a:pPr lvl="0">
              <a:buClr>
                <a:prstClr val="black">
                  <a:lumMod val="65000"/>
                  <a:lumOff val="35000"/>
                </a:prstClr>
              </a:buClr>
            </a:pPr>
            <a:r>
              <a:rPr lang="sv-SE" sz="1400" dirty="0"/>
              <a:t>Genom ett ständigt förbättringsarbete tillsammans med våra leverantörer bidrar vi till utveckling inom social, ekonomisk och miljömässig hållbarhet för både oss, våra leverantörer och kunder</a:t>
            </a:r>
            <a:endParaRPr lang="sv-SE" sz="1400" dirty="0">
              <a:solidFill>
                <a:prstClr val="black"/>
              </a:solidFill>
              <a:highlight>
                <a:srgbClr val="FFFF00"/>
              </a:highlight>
            </a:endParaRPr>
          </a:p>
          <a:p>
            <a:pPr marL="0" indent="0">
              <a:buNone/>
            </a:pPr>
            <a:endParaRPr lang="sv-SE" sz="1400" dirty="0"/>
          </a:p>
        </p:txBody>
      </p:sp>
      <p:pic>
        <p:nvPicPr>
          <p:cNvPr id="7" name="Bildobjekt 6">
            <a:extLst>
              <a:ext uri="{FF2B5EF4-FFF2-40B4-BE49-F238E27FC236}">
                <a16:creationId xmlns:a16="http://schemas.microsoft.com/office/drawing/2014/main" id="{680A28F1-CC57-4F1B-8435-92BA02B6DA7D}"/>
              </a:ext>
            </a:extLst>
          </p:cNvPr>
          <p:cNvPicPr>
            <a:picLocks noChangeAspect="1"/>
          </p:cNvPicPr>
          <p:nvPr/>
        </p:nvPicPr>
        <p:blipFill>
          <a:blip r:embed="rId2"/>
          <a:stretch>
            <a:fillRect/>
          </a:stretch>
        </p:blipFill>
        <p:spPr>
          <a:xfrm>
            <a:off x="7502668" y="4971441"/>
            <a:ext cx="4197938" cy="656760"/>
          </a:xfrm>
          <a:prstGeom prst="rect">
            <a:avLst/>
          </a:prstGeom>
        </p:spPr>
      </p:pic>
      <p:pic>
        <p:nvPicPr>
          <p:cNvPr id="8" name="Picture 2" descr="person handing over paper">
            <a:extLst>
              <a:ext uri="{FF2B5EF4-FFF2-40B4-BE49-F238E27FC236}">
                <a16:creationId xmlns:a16="http://schemas.microsoft.com/office/drawing/2014/main" id="{FFCF48C3-F588-42CC-B308-BDE1EC772F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5347" y="2023736"/>
            <a:ext cx="3364644" cy="215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51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5294E9E0-66EB-4223-AD4C-765928946E7B}"/>
              </a:ext>
            </a:extLst>
          </p:cNvPr>
          <p:cNvSpPr>
            <a:spLocks noGrp="1"/>
          </p:cNvSpPr>
          <p:nvPr>
            <p:ph type="title"/>
          </p:nvPr>
        </p:nvSpPr>
        <p:spPr>
          <a:xfrm>
            <a:off x="838200" y="784225"/>
            <a:ext cx="10866438" cy="1655763"/>
          </a:xfrm>
        </p:spPr>
        <p:txBody>
          <a:bodyPr/>
          <a:lstStyle/>
          <a:p>
            <a:r>
              <a:rPr lang="sv-SE" sz="2400" dirty="0"/>
              <a:t>Baskrav för leverantörer</a:t>
            </a:r>
          </a:p>
        </p:txBody>
      </p:sp>
      <p:sp>
        <p:nvSpPr>
          <p:cNvPr id="5" name="Platshållare för innehåll 1">
            <a:extLst>
              <a:ext uri="{FF2B5EF4-FFF2-40B4-BE49-F238E27FC236}">
                <a16:creationId xmlns:a16="http://schemas.microsoft.com/office/drawing/2014/main" id="{AE733F46-D0A9-41BA-B499-6240B4B87419}"/>
              </a:ext>
            </a:extLst>
          </p:cNvPr>
          <p:cNvSpPr>
            <a:spLocks noGrp="1"/>
          </p:cNvSpPr>
          <p:nvPr>
            <p:ph idx="1"/>
          </p:nvPr>
        </p:nvSpPr>
        <p:spPr>
          <a:xfrm>
            <a:off x="838200" y="1357637"/>
            <a:ext cx="5086740" cy="3525837"/>
          </a:xfrm>
        </p:spPr>
        <p:txBody>
          <a:bodyPr/>
          <a:lstStyle/>
          <a:p>
            <a:r>
              <a:rPr lang="sv-SE" sz="1200" b="1" dirty="0"/>
              <a:t>Lagkrav</a:t>
            </a:r>
          </a:p>
          <a:p>
            <a:pPr marL="0" indent="0">
              <a:buNone/>
            </a:pPr>
            <a:r>
              <a:rPr lang="sv-SE" sz="1200" dirty="0"/>
              <a:t>Det ska finnas rutiner som säkerställer att tillämpliga lagar och förordningar för verksamheten efterlevs. Detta innefattar alla delar av denna uppförandekod gällande baskrav för leverantör.</a:t>
            </a:r>
          </a:p>
          <a:p>
            <a:r>
              <a:rPr lang="sv-SE" sz="1200" b="1" dirty="0"/>
              <a:t>Tvångs- och skuldarbete</a:t>
            </a:r>
          </a:p>
          <a:p>
            <a:pPr marL="0" indent="0">
              <a:buNone/>
            </a:pPr>
            <a:r>
              <a:rPr lang="sv-SE" sz="1200" dirty="0"/>
              <a:t>Alla former av tvångs- och skuldarbete är oacceptabelt. Arbete ska ske på frivillig bas och personliga dokument och ägodelar får inte beslagtas i syfte att tvinga till arbete.</a:t>
            </a:r>
          </a:p>
          <a:p>
            <a:r>
              <a:rPr lang="sv-SE" sz="1200" b="1" dirty="0"/>
              <a:t>Barnarbete</a:t>
            </a:r>
          </a:p>
          <a:p>
            <a:pPr marL="0" indent="0">
              <a:buNone/>
            </a:pPr>
            <a:r>
              <a:rPr lang="sv-SE" sz="1200" dirty="0"/>
              <a:t>Alla former av barnarbete är oacceptabelt. Alla former av arbete som negativt kan påverka barnets rätt till en sund uppväxt och utveckling eller hindrar barnets utbildning är barnarbete. Alla former av våld, tvång och utnyttjande av barn är oacceptabelt. En person som är yngre än 15 år betraktas som barn om inte den lokala lagstiftningen har definierat en högre ålder för att få arbeta eller för obligatorisk skolgång. Dokument som intygar alla medarbetares ålder ska finnas tillgängliga.</a:t>
            </a:r>
          </a:p>
          <a:p>
            <a:r>
              <a:rPr lang="sv-SE" sz="1200" b="1" dirty="0"/>
              <a:t>Lön och arbetstider</a:t>
            </a:r>
          </a:p>
          <a:p>
            <a:pPr marL="0" indent="0">
              <a:buNone/>
            </a:pPr>
            <a:r>
              <a:rPr lang="sv-SE" sz="1200" dirty="0"/>
              <a:t>Som ett minimum ska lagstadgade löner betalas och gällande arbetstidslagstiftning ska följas. Utbetalda löner och arbetad tid ska dokumenteras i ett transparent system och omfatta alla medarbetare.</a:t>
            </a:r>
          </a:p>
          <a:p>
            <a:endParaRPr lang="sv-SE" sz="1200" dirty="0"/>
          </a:p>
        </p:txBody>
      </p:sp>
      <p:sp>
        <p:nvSpPr>
          <p:cNvPr id="7" name="Platshållare för innehåll 3">
            <a:extLst>
              <a:ext uri="{FF2B5EF4-FFF2-40B4-BE49-F238E27FC236}">
                <a16:creationId xmlns:a16="http://schemas.microsoft.com/office/drawing/2014/main" id="{91B8D06C-52D1-4CB0-BFFA-84D9BF6BDB11}"/>
              </a:ext>
            </a:extLst>
          </p:cNvPr>
          <p:cNvSpPr txBox="1">
            <a:spLocks/>
          </p:cNvSpPr>
          <p:nvPr/>
        </p:nvSpPr>
        <p:spPr bwMode="auto">
          <a:xfrm>
            <a:off x="6328726" y="1334262"/>
            <a:ext cx="4821356" cy="4739513"/>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268288" indent="-268288" algn="l" rtl="0" eaLnBrk="1" fontAlgn="base" hangingPunct="1">
              <a:lnSpc>
                <a:spcPct val="90000"/>
              </a:lnSpc>
              <a:spcBef>
                <a:spcPts val="600"/>
              </a:spcBef>
              <a:spcAft>
                <a:spcPct val="0"/>
              </a:spcAft>
              <a:buClr>
                <a:schemeClr val="tx1">
                  <a:lumMod val="65000"/>
                  <a:lumOff val="35000"/>
                </a:schemeClr>
              </a:buClr>
              <a:buFontTx/>
              <a:buBlip>
                <a:blip r:embed="rId2"/>
              </a:buBlip>
              <a:defRPr lang="nb-NO" sz="1600" smtClean="0">
                <a:solidFill>
                  <a:schemeClr val="tx1"/>
                </a:solidFill>
                <a:latin typeface="Trebuchet MS" panose="020B0603020202020204" pitchFamily="34" charset="0"/>
                <a:ea typeface="+mn-ea"/>
                <a:cs typeface="+mn-cs"/>
              </a:defRPr>
            </a:lvl1pPr>
            <a:lvl2pPr marL="450850" indent="-177800" algn="l" rtl="0" eaLnBrk="1" fontAlgn="base" hangingPunct="1">
              <a:lnSpc>
                <a:spcPct val="90000"/>
              </a:lnSpc>
              <a:spcBef>
                <a:spcPts val="600"/>
              </a:spcBef>
              <a:spcAft>
                <a:spcPct val="0"/>
              </a:spcAft>
              <a:buClr>
                <a:schemeClr val="tx1">
                  <a:lumMod val="65000"/>
                  <a:lumOff val="35000"/>
                </a:schemeClr>
              </a:buClr>
              <a:buChar char="–"/>
              <a:defRPr lang="nb-NO" sz="1600" dirty="0" smtClean="0">
                <a:solidFill>
                  <a:schemeClr val="tx1"/>
                </a:solidFill>
                <a:latin typeface="Trebuchet MS" panose="020B0603020202020204" pitchFamily="34" charset="0"/>
              </a:defRPr>
            </a:lvl2pPr>
            <a:lvl3pPr marL="625475" indent="-177800" algn="l" rtl="0" eaLnBrk="1" fontAlgn="base" hangingPunct="1">
              <a:spcBef>
                <a:spcPct val="20000"/>
              </a:spcBef>
              <a:spcAft>
                <a:spcPct val="0"/>
              </a:spcAft>
              <a:buClr>
                <a:schemeClr val="tx1">
                  <a:lumMod val="65000"/>
                  <a:lumOff val="35000"/>
                </a:schemeClr>
              </a:buClr>
              <a:buFont typeface="Arial" panose="020B0604020202020204" pitchFamily="34" charset="0"/>
              <a:buChar char="­"/>
              <a:defRPr sz="1600">
                <a:solidFill>
                  <a:schemeClr val="tx1"/>
                </a:solidFill>
                <a:latin typeface="Trebuchet MS" panose="020B0603020202020204" pitchFamily="34" charset="0"/>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r>
              <a:rPr kumimoji="0" lang="sv-SE" sz="1200" b="1" i="0" u="none" strike="noStrike" kern="0" cap="none" spc="0" normalizeH="0" baseline="0" noProof="0" dirty="0">
                <a:ln>
                  <a:noFill/>
                </a:ln>
                <a:solidFill>
                  <a:sysClr val="windowText" lastClr="000000"/>
                </a:solidFill>
                <a:effectLst/>
                <a:uLnTx/>
                <a:uFillTx/>
                <a:latin typeface="+mn-lt"/>
                <a:ea typeface="+mn-ea"/>
                <a:cs typeface="+mn-cs"/>
              </a:rPr>
              <a:t>Arbetarskydd </a:t>
            </a:r>
          </a:p>
          <a:p>
            <a:pPr marL="0" marR="0" lvl="0" indent="0" algn="l" defTabSz="914400" rtl="0" eaLnBrk="1" fontAlgn="base" latinLnBrk="0" hangingPunct="1">
              <a:lnSpc>
                <a:spcPct val="90000"/>
              </a:lnSpc>
              <a:spcBef>
                <a:spcPts val="600"/>
              </a:spcBef>
              <a:spcAft>
                <a:spcPct val="0"/>
              </a:spcAft>
              <a:buClr>
                <a:sysClr val="windowText" lastClr="000000">
                  <a:lumMod val="65000"/>
                  <a:lumOff val="35000"/>
                </a:sysClr>
              </a:buClr>
              <a:buSzTx/>
              <a:buFontTx/>
              <a:buNone/>
              <a:tabLst/>
              <a:defRPr/>
            </a:pPr>
            <a:r>
              <a:rPr kumimoji="0" lang="sv-SE" sz="1200" b="0" i="0" u="none" strike="noStrike" kern="0" cap="none" spc="0" normalizeH="0" baseline="0" noProof="0" dirty="0">
                <a:ln>
                  <a:noFill/>
                </a:ln>
                <a:solidFill>
                  <a:sysClr val="windowText" lastClr="000000"/>
                </a:solidFill>
                <a:effectLst/>
                <a:uLnTx/>
                <a:uFillTx/>
                <a:latin typeface="+mn-lt"/>
                <a:ea typeface="+mn-ea"/>
                <a:cs typeface="+mn-cs"/>
              </a:rPr>
              <a:t>Verksamheten ska bedrivas på ett sådant sätt att allvarliga skador eller incidenter förebyggs på ett systematiskt sätt.</a:t>
            </a:r>
          </a:p>
          <a:p>
            <a:pPr marL="0" marR="0" lvl="0" indent="0" algn="l" defTabSz="914400" rtl="0" eaLnBrk="1" fontAlgn="base" latinLnBrk="0" hangingPunct="1">
              <a:lnSpc>
                <a:spcPct val="90000"/>
              </a:lnSpc>
              <a:spcBef>
                <a:spcPts val="600"/>
              </a:spcBef>
              <a:spcAft>
                <a:spcPct val="0"/>
              </a:spcAft>
              <a:buClr>
                <a:sysClr val="windowText" lastClr="000000">
                  <a:lumMod val="65000"/>
                  <a:lumOff val="35000"/>
                </a:sysClr>
              </a:buClr>
              <a:buSzTx/>
              <a:buFontTx/>
              <a:buNone/>
              <a:tabLst/>
              <a:defRPr/>
            </a:pPr>
            <a:endParaRPr kumimoji="0" lang="sv-SE" sz="1200" b="0" i="0" u="none" strike="noStrike" kern="0" cap="none" spc="0" normalizeH="0" baseline="0" noProof="0" dirty="0">
              <a:ln>
                <a:noFill/>
              </a:ln>
              <a:solidFill>
                <a:sysClr val="windowText" lastClr="000000"/>
              </a:solidFill>
              <a:effectLst/>
              <a:uLnTx/>
              <a:uFillTx/>
              <a:latin typeface="+mn-lt"/>
              <a:ea typeface="+mn-ea"/>
              <a:cs typeface="+mn-cs"/>
            </a:endParaRP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r>
              <a:rPr kumimoji="0" lang="sv-SE" sz="1200" b="1" i="0" u="none" strike="noStrike" kern="0" cap="none" spc="0" normalizeH="0" baseline="0" noProof="0" dirty="0">
                <a:ln>
                  <a:noFill/>
                </a:ln>
                <a:solidFill>
                  <a:sysClr val="windowText" lastClr="000000"/>
                </a:solidFill>
                <a:effectLst/>
                <a:uLnTx/>
                <a:uFillTx/>
                <a:latin typeface="+mn-lt"/>
                <a:ea typeface="+mn-ea"/>
                <a:cs typeface="+mn-cs"/>
              </a:rPr>
              <a:t>Olycksfallsförsäkring</a:t>
            </a:r>
          </a:p>
          <a:p>
            <a:pPr marL="0" marR="0" lvl="0" indent="0" algn="l" defTabSz="914400" rtl="0" eaLnBrk="1" fontAlgn="base" latinLnBrk="0" hangingPunct="1">
              <a:lnSpc>
                <a:spcPct val="90000"/>
              </a:lnSpc>
              <a:spcBef>
                <a:spcPts val="600"/>
              </a:spcBef>
              <a:spcAft>
                <a:spcPct val="0"/>
              </a:spcAft>
              <a:buClr>
                <a:sysClr val="windowText" lastClr="000000">
                  <a:lumMod val="65000"/>
                  <a:lumOff val="35000"/>
                </a:sysClr>
              </a:buClr>
              <a:buSzTx/>
              <a:buFontTx/>
              <a:buNone/>
              <a:tabLst/>
              <a:defRPr/>
            </a:pPr>
            <a:r>
              <a:rPr kumimoji="0" lang="sv-SE" sz="1200" b="0" i="0" u="none" strike="noStrike" kern="0" cap="none" spc="0" normalizeH="0" baseline="0" noProof="0" dirty="0">
                <a:ln>
                  <a:noFill/>
                </a:ln>
                <a:solidFill>
                  <a:sysClr val="windowText" lastClr="000000"/>
                </a:solidFill>
                <a:effectLst/>
                <a:uLnTx/>
                <a:uFillTx/>
                <a:latin typeface="+mn-lt"/>
                <a:ea typeface="+mn-ea"/>
                <a:cs typeface="+mn-cs"/>
              </a:rPr>
              <a:t>Samtliga medarbetare ska ha en olycksfallsförsäkring som täcker sjukvård för arbetsrelaterade skador och kompensation vid invaliditet orsakad av arbetsrelaterad olycka.</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r>
              <a:rPr kumimoji="0" lang="sv-SE" sz="1200" b="1" i="0" u="none" strike="noStrike" kern="0" cap="none" spc="0" normalizeH="0" baseline="0" noProof="0" dirty="0">
                <a:ln>
                  <a:noFill/>
                </a:ln>
                <a:solidFill>
                  <a:sysClr val="windowText" lastClr="000000"/>
                </a:solidFill>
                <a:effectLst/>
                <a:uLnTx/>
                <a:uFillTx/>
                <a:latin typeface="+mn-lt"/>
                <a:ea typeface="+mn-ea"/>
                <a:cs typeface="+mn-cs"/>
              </a:rPr>
              <a:t>Miljö</a:t>
            </a:r>
          </a:p>
          <a:p>
            <a:pPr marL="0" marR="0" lvl="0" indent="0" algn="l" defTabSz="914400" rtl="0" eaLnBrk="1" fontAlgn="base" latinLnBrk="0" hangingPunct="1">
              <a:lnSpc>
                <a:spcPct val="90000"/>
              </a:lnSpc>
              <a:spcBef>
                <a:spcPts val="600"/>
              </a:spcBef>
              <a:spcAft>
                <a:spcPct val="0"/>
              </a:spcAft>
              <a:buClr>
                <a:sysClr val="windowText" lastClr="000000">
                  <a:lumMod val="65000"/>
                  <a:lumOff val="35000"/>
                </a:sysClr>
              </a:buClr>
              <a:buSzTx/>
              <a:buFontTx/>
              <a:buNone/>
              <a:tabLst/>
              <a:defRPr/>
            </a:pPr>
            <a:r>
              <a:rPr kumimoji="0" lang="sv-SE" sz="1200" b="0" i="0" u="none" strike="noStrike" kern="0" cap="none" spc="0" normalizeH="0" baseline="0" noProof="0" dirty="0">
                <a:ln>
                  <a:noFill/>
                </a:ln>
                <a:solidFill>
                  <a:sysClr val="windowText" lastClr="000000"/>
                </a:solidFill>
                <a:effectLst/>
                <a:uLnTx/>
                <a:uFillTx/>
                <a:latin typeface="+mn-lt"/>
                <a:ea typeface="+mn-ea"/>
                <a:cs typeface="+mn-cs"/>
              </a:rPr>
              <a:t>Verksamheten ska bedrivas på ett sådant sätt att allvarliga utsläpp till mark, vatten eller luft förebyggs på ett systematiskt sätt.</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r>
              <a:rPr kumimoji="0" lang="sv-SE" sz="1200" b="1" i="0" u="none" strike="noStrike" kern="0" cap="none" spc="0" normalizeH="0" baseline="0" noProof="0" dirty="0">
                <a:ln>
                  <a:noFill/>
                </a:ln>
                <a:solidFill>
                  <a:sysClr val="windowText" lastClr="000000"/>
                </a:solidFill>
                <a:effectLst/>
                <a:uLnTx/>
                <a:uFillTx/>
                <a:latin typeface="+mn-lt"/>
                <a:ea typeface="+mn-ea"/>
                <a:cs typeface="+mn-cs"/>
              </a:rPr>
              <a:t>Affärsetik</a:t>
            </a:r>
          </a:p>
          <a:p>
            <a:pPr marL="0" marR="0" lvl="0" indent="0" algn="l" defTabSz="914400" rtl="0" eaLnBrk="1" fontAlgn="base" latinLnBrk="0" hangingPunct="1">
              <a:lnSpc>
                <a:spcPct val="90000"/>
              </a:lnSpc>
              <a:spcBef>
                <a:spcPts val="600"/>
              </a:spcBef>
              <a:spcAft>
                <a:spcPct val="0"/>
              </a:spcAft>
              <a:buClr>
                <a:sysClr val="windowText" lastClr="000000">
                  <a:lumMod val="65000"/>
                  <a:lumOff val="35000"/>
                </a:sysClr>
              </a:buClr>
              <a:buSzTx/>
              <a:buFontTx/>
              <a:buNone/>
              <a:tabLst/>
              <a:defRPr/>
            </a:pPr>
            <a:r>
              <a:rPr kumimoji="0" lang="sv-SE" sz="1200" b="0" i="0" u="none" strike="noStrike" kern="0" cap="none" spc="0" normalizeH="0" baseline="0" noProof="0" dirty="0">
                <a:ln>
                  <a:noFill/>
                </a:ln>
                <a:solidFill>
                  <a:sysClr val="windowText" lastClr="000000"/>
                </a:solidFill>
                <a:effectLst/>
                <a:uLnTx/>
                <a:uFillTx/>
                <a:latin typeface="+mn-lt"/>
                <a:ea typeface="+mn-ea"/>
                <a:cs typeface="+mn-cs"/>
              </a:rPr>
              <a:t>Korruption och mutor i alla former är oacceptabelt. Dokument får inte manipuleras. Lagstadgade skatter ska betalas. Eventuella                                         skatteskulder gentemot                                            myndighet ska vara                                                      reglerade.</a:t>
            </a:r>
          </a:p>
          <a:p>
            <a:pPr marL="0" marR="0" lvl="0" indent="0" algn="l" defTabSz="914400" rtl="0" eaLnBrk="1" fontAlgn="base" latinLnBrk="0" hangingPunct="1">
              <a:lnSpc>
                <a:spcPct val="90000"/>
              </a:lnSpc>
              <a:spcBef>
                <a:spcPts val="600"/>
              </a:spcBef>
              <a:spcAft>
                <a:spcPct val="0"/>
              </a:spcAft>
              <a:buClr>
                <a:sysClr val="windowText" lastClr="000000">
                  <a:lumMod val="65000"/>
                  <a:lumOff val="35000"/>
                </a:sysClr>
              </a:buClr>
              <a:buSzTx/>
              <a:buFontTx/>
              <a:buNone/>
              <a:tabLst/>
              <a:defRPr/>
            </a:pPr>
            <a:endParaRPr kumimoji="0" lang="sv-SE" sz="1200" b="0" i="0" u="none" strike="noStrike" kern="0" cap="none" spc="0" normalizeH="0" baseline="0" noProof="0" dirty="0">
              <a:ln>
                <a:noFill/>
              </a:ln>
              <a:solidFill>
                <a:sysClr val="windowText" lastClr="000000"/>
              </a:solidFill>
              <a:effectLst/>
              <a:uLnTx/>
              <a:uFillTx/>
              <a:latin typeface="+mn-lt"/>
              <a:ea typeface="+mn-ea"/>
              <a:cs typeface="+mn-cs"/>
            </a:endParaRPr>
          </a:p>
        </p:txBody>
      </p:sp>
      <p:pic>
        <p:nvPicPr>
          <p:cNvPr id="8" name="Bildobjekt 7">
            <a:extLst>
              <a:ext uri="{FF2B5EF4-FFF2-40B4-BE49-F238E27FC236}">
                <a16:creationId xmlns:a16="http://schemas.microsoft.com/office/drawing/2014/main" id="{45076E93-D628-44C8-B8E4-B6F9A5A8FA77}"/>
              </a:ext>
            </a:extLst>
          </p:cNvPr>
          <p:cNvPicPr>
            <a:picLocks noChangeAspect="1"/>
          </p:cNvPicPr>
          <p:nvPr/>
        </p:nvPicPr>
        <p:blipFill>
          <a:blip r:embed="rId3"/>
          <a:stretch>
            <a:fillRect/>
          </a:stretch>
        </p:blipFill>
        <p:spPr>
          <a:xfrm>
            <a:off x="6328726" y="5195358"/>
            <a:ext cx="4197938" cy="656760"/>
          </a:xfrm>
          <a:prstGeom prst="rect">
            <a:avLst/>
          </a:prstGeom>
        </p:spPr>
      </p:pic>
    </p:spTree>
    <p:extLst>
      <p:ext uri="{BB962C8B-B14F-4D97-AF65-F5344CB8AC3E}">
        <p14:creationId xmlns:p14="http://schemas.microsoft.com/office/powerpoint/2010/main" val="365476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50FA12B4-4261-4352-8EE7-3AC8934CEDB7}"/>
              </a:ext>
            </a:extLst>
          </p:cNvPr>
          <p:cNvSpPr>
            <a:spLocks noGrp="1"/>
          </p:cNvSpPr>
          <p:nvPr>
            <p:ph type="title"/>
          </p:nvPr>
        </p:nvSpPr>
        <p:spPr>
          <a:xfrm>
            <a:off x="838200" y="784225"/>
            <a:ext cx="10866438" cy="1655763"/>
          </a:xfrm>
        </p:spPr>
        <p:txBody>
          <a:bodyPr/>
          <a:lstStyle/>
          <a:p>
            <a:r>
              <a:rPr lang="sv-SE" sz="2000" dirty="0"/>
              <a:t>Insektshotell bidrar till en bättre biologisk mångfald</a:t>
            </a:r>
          </a:p>
        </p:txBody>
      </p:sp>
      <p:pic>
        <p:nvPicPr>
          <p:cNvPr id="5" name="Platshållare för innehåll 4" descr="En bild som visar gräs, utomhus, byggnad, hus&#10;&#10;Automatiskt genererad beskrivning">
            <a:extLst>
              <a:ext uri="{FF2B5EF4-FFF2-40B4-BE49-F238E27FC236}">
                <a16:creationId xmlns:a16="http://schemas.microsoft.com/office/drawing/2014/main" id="{16D7BD32-931E-4B5F-8AF2-39834F3BF57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67363" y="1612106"/>
            <a:ext cx="2302625" cy="3075709"/>
          </a:xfrm>
          <a:prstGeom prst="rect">
            <a:avLst/>
          </a:prstGeom>
        </p:spPr>
      </p:pic>
      <p:pic>
        <p:nvPicPr>
          <p:cNvPr id="7" name="Bildobjekt 6">
            <a:extLst>
              <a:ext uri="{FF2B5EF4-FFF2-40B4-BE49-F238E27FC236}">
                <a16:creationId xmlns:a16="http://schemas.microsoft.com/office/drawing/2014/main" id="{FA4F2A45-AC34-4780-B519-5DEC2DA33511}"/>
              </a:ext>
            </a:extLst>
          </p:cNvPr>
          <p:cNvPicPr>
            <a:picLocks noChangeAspect="1"/>
          </p:cNvPicPr>
          <p:nvPr/>
        </p:nvPicPr>
        <p:blipFill>
          <a:blip r:embed="rId3"/>
          <a:stretch>
            <a:fillRect/>
          </a:stretch>
        </p:blipFill>
        <p:spPr>
          <a:xfrm>
            <a:off x="7712563" y="4902994"/>
            <a:ext cx="2257425" cy="685800"/>
          </a:xfrm>
          <a:prstGeom prst="rect">
            <a:avLst/>
          </a:prstGeom>
        </p:spPr>
      </p:pic>
      <p:sp>
        <p:nvSpPr>
          <p:cNvPr id="9" name="Platshållare för innehåll 4">
            <a:extLst>
              <a:ext uri="{FF2B5EF4-FFF2-40B4-BE49-F238E27FC236}">
                <a16:creationId xmlns:a16="http://schemas.microsoft.com/office/drawing/2014/main" id="{9473BA52-57CE-49D5-9DFE-A45CBEC35BA9}"/>
              </a:ext>
            </a:extLst>
          </p:cNvPr>
          <p:cNvSpPr txBox="1">
            <a:spLocks/>
          </p:cNvSpPr>
          <p:nvPr/>
        </p:nvSpPr>
        <p:spPr>
          <a:xfrm>
            <a:off x="913992" y="1451492"/>
            <a:ext cx="5182007" cy="4739513"/>
          </a:xfrm>
          <a:prstGeom prst="rect">
            <a:avLst/>
          </a:prstGeom>
        </p:spPr>
        <p:txBody>
          <a:bodyPr/>
          <a:lstStyle>
            <a:lvl1pPr marL="457200" indent="-457200" algn="l" defTabSz="914400" rtl="0" eaLnBrk="1" latinLnBrk="0" hangingPunct="1">
              <a:lnSpc>
                <a:spcPct val="10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t>Naturen fungerar bäst i balans så vi vill försöka hjälpa till med det genom biologisk mångfald. Vi har, där det är möjligt och finns plats, byggt våra egna insektshotell vid våra kontor och lokaler.</a:t>
            </a:r>
          </a:p>
          <a:p>
            <a:pPr marL="0" indent="0">
              <a:buFontTx/>
              <a:buNone/>
            </a:pPr>
            <a:endParaRPr lang="sv-SE" sz="1800" dirty="0"/>
          </a:p>
          <a:p>
            <a:r>
              <a:rPr lang="sv-SE" sz="1800" dirty="0"/>
              <a:t>Vi tillverkar dem själva, det är både en fantastiskt rolig aktivitet som skapar engagemang. </a:t>
            </a:r>
          </a:p>
          <a:p>
            <a:pPr marL="0" indent="0">
              <a:buFontTx/>
              <a:buNone/>
            </a:pPr>
            <a:endParaRPr lang="sv-SE" sz="1800" dirty="0"/>
          </a:p>
          <a:p>
            <a:r>
              <a:rPr lang="sv-SE" sz="1800" dirty="0"/>
              <a:t>Vi erbjuder självklart även insektshotell till våra kunder.</a:t>
            </a:r>
          </a:p>
          <a:p>
            <a:pPr marL="0" indent="0">
              <a:buFontTx/>
              <a:buNone/>
            </a:pPr>
            <a:endParaRPr lang="sv-SE" sz="1800" dirty="0"/>
          </a:p>
          <a:p>
            <a:endParaRPr lang="sv-SE" sz="1800" dirty="0"/>
          </a:p>
        </p:txBody>
      </p:sp>
    </p:spTree>
    <p:extLst>
      <p:ext uri="{BB962C8B-B14F-4D97-AF65-F5344CB8AC3E}">
        <p14:creationId xmlns:p14="http://schemas.microsoft.com/office/powerpoint/2010/main" val="155800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4CD9CB1F-6ED2-4780-AC8B-06FCCFADA21B}"/>
              </a:ext>
            </a:extLst>
          </p:cNvPr>
          <p:cNvSpPr>
            <a:spLocks noGrp="1"/>
          </p:cNvSpPr>
          <p:nvPr>
            <p:ph type="title"/>
          </p:nvPr>
        </p:nvSpPr>
        <p:spPr>
          <a:xfrm>
            <a:off x="838200" y="784225"/>
            <a:ext cx="10866438" cy="1655763"/>
          </a:xfrm>
        </p:spPr>
        <p:txBody>
          <a:bodyPr/>
          <a:lstStyle/>
          <a:p>
            <a:r>
              <a:rPr lang="sv-SE" sz="2000" dirty="0"/>
              <a:t>Håll Sverige rent och Världsvattendagen</a:t>
            </a:r>
          </a:p>
        </p:txBody>
      </p:sp>
      <p:sp>
        <p:nvSpPr>
          <p:cNvPr id="5" name="Platshållare för innehåll 5">
            <a:extLst>
              <a:ext uri="{FF2B5EF4-FFF2-40B4-BE49-F238E27FC236}">
                <a16:creationId xmlns:a16="http://schemas.microsoft.com/office/drawing/2014/main" id="{8D023529-CC95-4058-90E6-4E39497D5704}"/>
              </a:ext>
            </a:extLst>
          </p:cNvPr>
          <p:cNvSpPr>
            <a:spLocks noGrp="1"/>
          </p:cNvSpPr>
          <p:nvPr>
            <p:ph idx="1"/>
          </p:nvPr>
        </p:nvSpPr>
        <p:spPr>
          <a:xfrm>
            <a:off x="838200" y="1666081"/>
            <a:ext cx="5142722" cy="3525837"/>
          </a:xfrm>
        </p:spPr>
        <p:txBody>
          <a:bodyPr/>
          <a:lstStyle/>
          <a:p>
            <a:r>
              <a:rPr lang="sv-SE" sz="1600" dirty="0"/>
              <a:t>Vi är proffs på att hålla rent, det är en viktig del av vårt tjänsteutbud och vi arbetar med att hålla många av våra publika miljöer rena, fina och hållbara å våra kunders räkning, såsom Trafikverket, Västfastigheter och många skolor och andra samhällsnyttiga platser</a:t>
            </a:r>
          </a:p>
          <a:p>
            <a:r>
              <a:rPr lang="sv-SE" sz="1600" dirty="0"/>
              <a:t>Därför passar Håll Sverige Rent oss extra bra – vi vill bidra ännu mer till en ren och hållbar miljö</a:t>
            </a:r>
          </a:p>
          <a:p>
            <a:r>
              <a:rPr lang="sv-SE" sz="1600" dirty="0"/>
              <a:t>Våra medarbetare tar med sig </a:t>
            </a:r>
            <a:r>
              <a:rPr lang="sv-SE" sz="1600" dirty="0" err="1"/>
              <a:t>skräpplockar-kitet</a:t>
            </a:r>
            <a:r>
              <a:rPr lang="sv-SE" sz="1600" dirty="0"/>
              <a:t> två gånger per år och rensar upp längs våra kuster</a:t>
            </a:r>
          </a:p>
        </p:txBody>
      </p:sp>
      <p:pic>
        <p:nvPicPr>
          <p:cNvPr id="6" name="Bildobjekt 5">
            <a:extLst>
              <a:ext uri="{FF2B5EF4-FFF2-40B4-BE49-F238E27FC236}">
                <a16:creationId xmlns:a16="http://schemas.microsoft.com/office/drawing/2014/main" id="{2BE78FB4-EB6D-4FA8-BFE1-A78E92181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040" y="2923192"/>
            <a:ext cx="3228838" cy="2111304"/>
          </a:xfrm>
          <a:prstGeom prst="rect">
            <a:avLst/>
          </a:prstGeom>
        </p:spPr>
      </p:pic>
      <p:pic>
        <p:nvPicPr>
          <p:cNvPr id="7" name="Bildobjekt 6">
            <a:extLst>
              <a:ext uri="{FF2B5EF4-FFF2-40B4-BE49-F238E27FC236}">
                <a16:creationId xmlns:a16="http://schemas.microsoft.com/office/drawing/2014/main" id="{50398799-5142-4B5B-A850-8AA6432D582A}"/>
              </a:ext>
            </a:extLst>
          </p:cNvPr>
          <p:cNvPicPr>
            <a:picLocks noChangeAspect="1"/>
          </p:cNvPicPr>
          <p:nvPr/>
        </p:nvPicPr>
        <p:blipFill>
          <a:blip r:embed="rId3"/>
          <a:stretch>
            <a:fillRect/>
          </a:stretch>
        </p:blipFill>
        <p:spPr>
          <a:xfrm>
            <a:off x="7235040" y="1459421"/>
            <a:ext cx="1246264" cy="1332133"/>
          </a:xfrm>
          <a:prstGeom prst="rect">
            <a:avLst/>
          </a:prstGeom>
        </p:spPr>
      </p:pic>
      <p:pic>
        <p:nvPicPr>
          <p:cNvPr id="8" name="Bild 7">
            <a:extLst>
              <a:ext uri="{FF2B5EF4-FFF2-40B4-BE49-F238E27FC236}">
                <a16:creationId xmlns:a16="http://schemas.microsoft.com/office/drawing/2014/main" id="{40F0105A-9212-47C9-A117-FB1D1B062C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24137" y="1536306"/>
            <a:ext cx="1361512" cy="1178361"/>
          </a:xfrm>
          <a:prstGeom prst="rect">
            <a:avLst/>
          </a:prstGeom>
        </p:spPr>
      </p:pic>
      <p:pic>
        <p:nvPicPr>
          <p:cNvPr id="10" name="Bildobjekt 9">
            <a:extLst>
              <a:ext uri="{FF2B5EF4-FFF2-40B4-BE49-F238E27FC236}">
                <a16:creationId xmlns:a16="http://schemas.microsoft.com/office/drawing/2014/main" id="{A6FF7A48-F8AD-4A32-8BFD-97FB91D00C38}"/>
              </a:ext>
            </a:extLst>
          </p:cNvPr>
          <p:cNvPicPr>
            <a:picLocks noChangeAspect="1"/>
          </p:cNvPicPr>
          <p:nvPr/>
        </p:nvPicPr>
        <p:blipFill>
          <a:blip r:embed="rId6"/>
          <a:stretch>
            <a:fillRect/>
          </a:stretch>
        </p:blipFill>
        <p:spPr>
          <a:xfrm>
            <a:off x="1449436" y="5591077"/>
            <a:ext cx="3086100" cy="714375"/>
          </a:xfrm>
          <a:prstGeom prst="rect">
            <a:avLst/>
          </a:prstGeom>
        </p:spPr>
      </p:pic>
    </p:spTree>
    <p:extLst>
      <p:ext uri="{BB962C8B-B14F-4D97-AF65-F5344CB8AC3E}">
        <p14:creationId xmlns:p14="http://schemas.microsoft.com/office/powerpoint/2010/main" val="589858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188916-FA10-4BCB-9A04-BEB3C6DEABA4}"/>
              </a:ext>
            </a:extLst>
          </p:cNvPr>
          <p:cNvSpPr>
            <a:spLocks noGrp="1"/>
          </p:cNvSpPr>
          <p:nvPr>
            <p:ph type="title"/>
          </p:nvPr>
        </p:nvSpPr>
        <p:spPr/>
        <p:txBody>
          <a:bodyPr/>
          <a:lstStyle/>
          <a:p>
            <a:r>
              <a:rPr lang="sv-SE" sz="4000" dirty="0"/>
              <a:t>FN:s globala mål</a:t>
            </a:r>
          </a:p>
        </p:txBody>
      </p:sp>
      <p:pic>
        <p:nvPicPr>
          <p:cNvPr id="8" name="Bildobjekt 7">
            <a:extLst>
              <a:ext uri="{FF2B5EF4-FFF2-40B4-BE49-F238E27FC236}">
                <a16:creationId xmlns:a16="http://schemas.microsoft.com/office/drawing/2014/main" id="{36D1C07A-E28A-45C2-AB76-3DAD0E86DA66}"/>
              </a:ext>
            </a:extLst>
          </p:cNvPr>
          <p:cNvPicPr>
            <a:picLocks noChangeAspect="1"/>
          </p:cNvPicPr>
          <p:nvPr/>
        </p:nvPicPr>
        <p:blipFill>
          <a:blip r:embed="rId2"/>
          <a:stretch>
            <a:fillRect/>
          </a:stretch>
        </p:blipFill>
        <p:spPr>
          <a:xfrm>
            <a:off x="5201410" y="979715"/>
            <a:ext cx="406288" cy="363490"/>
          </a:xfrm>
          <a:prstGeom prst="rect">
            <a:avLst/>
          </a:prstGeom>
        </p:spPr>
      </p:pic>
      <p:pic>
        <p:nvPicPr>
          <p:cNvPr id="9" name="Platshållare för innehåll 8">
            <a:extLst>
              <a:ext uri="{FF2B5EF4-FFF2-40B4-BE49-F238E27FC236}">
                <a16:creationId xmlns:a16="http://schemas.microsoft.com/office/drawing/2014/main" id="{ADC84E87-10C1-4B93-98EA-F05500AF339C}"/>
              </a:ext>
            </a:extLst>
          </p:cNvPr>
          <p:cNvPicPr>
            <a:picLocks noGrp="1" noChangeAspect="1"/>
          </p:cNvPicPr>
          <p:nvPr>
            <p:ph idx="1"/>
          </p:nvPr>
        </p:nvPicPr>
        <p:blipFill>
          <a:blip r:embed="rId3"/>
          <a:stretch>
            <a:fillRect/>
          </a:stretch>
        </p:blipFill>
        <p:spPr>
          <a:xfrm>
            <a:off x="2724540" y="2711675"/>
            <a:ext cx="6516000" cy="1434650"/>
          </a:xfrm>
          <a:prstGeom prst="rect">
            <a:avLst/>
          </a:prstGeom>
        </p:spPr>
      </p:pic>
    </p:spTree>
    <p:extLst>
      <p:ext uri="{BB962C8B-B14F-4D97-AF65-F5344CB8AC3E}">
        <p14:creationId xmlns:p14="http://schemas.microsoft.com/office/powerpoint/2010/main" val="276772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FDCA1D-5876-48D4-AA57-62748E93AAA5}"/>
              </a:ext>
            </a:extLst>
          </p:cNvPr>
          <p:cNvSpPr>
            <a:spLocks noGrp="1"/>
          </p:cNvSpPr>
          <p:nvPr>
            <p:ph type="title"/>
          </p:nvPr>
        </p:nvSpPr>
        <p:spPr/>
        <p:txBody>
          <a:bodyPr/>
          <a:lstStyle/>
          <a:p>
            <a:r>
              <a:rPr lang="sv-SE" sz="2000" b="1" dirty="0"/>
              <a:t>Så möter vi FN:s globala mål</a:t>
            </a:r>
          </a:p>
        </p:txBody>
      </p:sp>
      <p:pic>
        <p:nvPicPr>
          <p:cNvPr id="4" name="Bildobjekt 3">
            <a:extLst>
              <a:ext uri="{FF2B5EF4-FFF2-40B4-BE49-F238E27FC236}">
                <a16:creationId xmlns:a16="http://schemas.microsoft.com/office/drawing/2014/main" id="{F49710A9-0488-48A6-AE09-8D2F400E4371}"/>
              </a:ext>
            </a:extLst>
          </p:cNvPr>
          <p:cNvPicPr>
            <a:picLocks noChangeAspect="1"/>
          </p:cNvPicPr>
          <p:nvPr/>
        </p:nvPicPr>
        <p:blipFill>
          <a:blip r:embed="rId2"/>
          <a:stretch>
            <a:fillRect/>
          </a:stretch>
        </p:blipFill>
        <p:spPr>
          <a:xfrm>
            <a:off x="5692385" y="892175"/>
            <a:ext cx="4991165" cy="1098922"/>
          </a:xfrm>
          <a:prstGeom prst="rect">
            <a:avLst/>
          </a:prstGeom>
        </p:spPr>
      </p:pic>
      <p:sp>
        <p:nvSpPr>
          <p:cNvPr id="5" name="Platshållare för innehåll 1">
            <a:extLst>
              <a:ext uri="{FF2B5EF4-FFF2-40B4-BE49-F238E27FC236}">
                <a16:creationId xmlns:a16="http://schemas.microsoft.com/office/drawing/2014/main" id="{C3C13A94-0D39-42AF-A151-A78A5912D0A5}"/>
              </a:ext>
            </a:extLst>
          </p:cNvPr>
          <p:cNvSpPr>
            <a:spLocks noGrp="1"/>
          </p:cNvSpPr>
          <p:nvPr>
            <p:ph idx="1"/>
          </p:nvPr>
        </p:nvSpPr>
        <p:spPr>
          <a:xfrm>
            <a:off x="838760" y="2131115"/>
            <a:ext cx="10866438" cy="3525837"/>
          </a:xfrm>
        </p:spPr>
        <p:txBody>
          <a:bodyPr/>
          <a:lstStyle/>
          <a:p>
            <a:pPr marL="0" indent="0">
              <a:buNone/>
            </a:pPr>
            <a:r>
              <a:rPr lang="sv-SE" sz="1800" dirty="0"/>
              <a:t>De 17 Globala målen är den mest ambitiösa agendan för hållbar utveckling som världens länder någonsin antagit och finns till för att uppnå fyra fantastiska saker till år 2030:</a:t>
            </a:r>
          </a:p>
          <a:p>
            <a:pPr marL="0" indent="0">
              <a:buNone/>
            </a:pPr>
            <a:endParaRPr lang="sv-SE" sz="1800" dirty="0"/>
          </a:p>
          <a:p>
            <a:r>
              <a:rPr lang="sv-SE" sz="1800" dirty="0"/>
              <a:t>Att avskaffa extrem fattigdom. </a:t>
            </a:r>
          </a:p>
          <a:p>
            <a:r>
              <a:rPr lang="sv-SE" sz="1800" dirty="0"/>
              <a:t>Att minska ojämlikheter och orättvisor i världen. </a:t>
            </a:r>
          </a:p>
          <a:p>
            <a:r>
              <a:rPr lang="sv-SE" sz="1800" dirty="0"/>
              <a:t>Att främja fred och rättvisa. </a:t>
            </a:r>
          </a:p>
          <a:p>
            <a:r>
              <a:rPr lang="sv-SE" sz="1800" dirty="0"/>
              <a:t>Att lösa klimatkrisen.</a:t>
            </a:r>
          </a:p>
          <a:p>
            <a:endParaRPr lang="sv-SE" sz="1800" dirty="0"/>
          </a:p>
          <a:p>
            <a:r>
              <a:rPr lang="sv-SE" sz="1800" dirty="0"/>
              <a:t>Alla behövs för att Globala målen ska bli verklighet. Vi har valt att fokusera på 11 av dessa 17 mål. Så här bidrar och förbinder vi oss till delmålen -</a:t>
            </a:r>
          </a:p>
        </p:txBody>
      </p:sp>
    </p:spTree>
    <p:extLst>
      <p:ext uri="{BB962C8B-B14F-4D97-AF65-F5344CB8AC3E}">
        <p14:creationId xmlns:p14="http://schemas.microsoft.com/office/powerpoint/2010/main" val="1576001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71E3401-847A-4BEC-9D03-C6FFA927ED07}"/>
              </a:ext>
            </a:extLst>
          </p:cNvPr>
          <p:cNvSpPr>
            <a:spLocks noGrp="1"/>
          </p:cNvSpPr>
          <p:nvPr>
            <p:ph type="title"/>
          </p:nvPr>
        </p:nvSpPr>
        <p:spPr>
          <a:xfrm>
            <a:off x="838200" y="784225"/>
            <a:ext cx="10866438" cy="1655763"/>
          </a:xfrm>
        </p:spPr>
        <p:txBody>
          <a:bodyPr/>
          <a:lstStyle/>
          <a:p>
            <a:r>
              <a:rPr lang="sv-SE" sz="2000" b="1" dirty="0"/>
              <a:t>Så möter vi FN:s globala mål</a:t>
            </a:r>
          </a:p>
        </p:txBody>
      </p:sp>
      <p:sp>
        <p:nvSpPr>
          <p:cNvPr id="5" name="Platshållare för innehåll 13">
            <a:extLst>
              <a:ext uri="{FF2B5EF4-FFF2-40B4-BE49-F238E27FC236}">
                <a16:creationId xmlns:a16="http://schemas.microsoft.com/office/drawing/2014/main" id="{965254AB-4D98-4270-99C6-E1C4FA140987}"/>
              </a:ext>
            </a:extLst>
          </p:cNvPr>
          <p:cNvSpPr>
            <a:spLocks noGrp="1"/>
          </p:cNvSpPr>
          <p:nvPr>
            <p:ph idx="1"/>
          </p:nvPr>
        </p:nvSpPr>
        <p:spPr>
          <a:xfrm>
            <a:off x="838200" y="1115575"/>
            <a:ext cx="4788159" cy="3525837"/>
          </a:xfrm>
        </p:spPr>
        <p:txBody>
          <a:bodyPr/>
          <a:lstStyle/>
          <a:p>
            <a:pPr marL="0" indent="0">
              <a:buNone/>
            </a:pPr>
            <a:endParaRPr lang="sv-SE" sz="1800" dirty="0"/>
          </a:p>
          <a:p>
            <a:r>
              <a:rPr lang="sv-SE" sz="1800" b="1" dirty="0"/>
              <a:t>Utbildning</a:t>
            </a:r>
            <a:r>
              <a:rPr lang="sv-SE" sz="1800" dirty="0"/>
              <a:t> är nyckeln till välstånd och öppnar en värld av möjligheter som gör det möjligt för var och en av oss att bidra till ett hållbart samhälle. </a:t>
            </a:r>
            <a:r>
              <a:rPr lang="sv-SE" sz="1800" i="1" dirty="0"/>
              <a:t>Vi bidrar till delmålen genom att:</a:t>
            </a:r>
          </a:p>
          <a:p>
            <a:r>
              <a:rPr lang="sv-SE" sz="1800" i="1" dirty="0"/>
              <a:t>Uppmuntra unga till studier genom att aktivt delta i Fastighetsakademins arbete dels genom föreläsningar för studenter och dels genom att sitta med i styrelser/ledningsgrupper för några av fastighetsbranschens viktigaste spelare vad gäller kompetensförsörjning ex Fastighetsakademin och Jensens yrkeshögskola.</a:t>
            </a:r>
          </a:p>
          <a:p>
            <a:endParaRPr lang="sv-SE" sz="1800" dirty="0"/>
          </a:p>
          <a:p>
            <a:endParaRPr lang="sv-SE" sz="1800" dirty="0"/>
          </a:p>
        </p:txBody>
      </p:sp>
      <p:pic>
        <p:nvPicPr>
          <p:cNvPr id="6" name="Picture 2" descr="4. God utbildning för alla.  Mörkröd kvadrat, text och symbol i vitt.  En uppslagen bok med en penna bredvid.">
            <a:extLst>
              <a:ext uri="{FF2B5EF4-FFF2-40B4-BE49-F238E27FC236}">
                <a16:creationId xmlns:a16="http://schemas.microsoft.com/office/drawing/2014/main" id="{FED73B17-0ED0-4C23-80A8-BE12096639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3512" y="1988840"/>
            <a:ext cx="288032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9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0739C0C-97A0-47E3-84E7-D2E7CF369831}"/>
              </a:ext>
            </a:extLst>
          </p:cNvPr>
          <p:cNvSpPr>
            <a:spLocks noGrp="1"/>
          </p:cNvSpPr>
          <p:nvPr>
            <p:ph type="title"/>
          </p:nvPr>
        </p:nvSpPr>
        <p:spPr>
          <a:xfrm>
            <a:off x="838200" y="784225"/>
            <a:ext cx="10866438" cy="1655763"/>
          </a:xfrm>
        </p:spPr>
        <p:txBody>
          <a:bodyPr/>
          <a:lstStyle/>
          <a:p>
            <a:r>
              <a:rPr lang="sv-SE" sz="2000" b="1" dirty="0"/>
              <a:t>Så möter vi FN:s globala mål</a:t>
            </a:r>
          </a:p>
        </p:txBody>
      </p:sp>
      <p:pic>
        <p:nvPicPr>
          <p:cNvPr id="5" name="Platshållare för innehåll 4">
            <a:extLst>
              <a:ext uri="{FF2B5EF4-FFF2-40B4-BE49-F238E27FC236}">
                <a16:creationId xmlns:a16="http://schemas.microsoft.com/office/drawing/2014/main" id="{03532EBA-44E3-44BD-A23C-9A632E153E81}"/>
              </a:ext>
            </a:extLst>
          </p:cNvPr>
          <p:cNvPicPr>
            <a:picLocks noGrp="1" noChangeAspect="1"/>
          </p:cNvPicPr>
          <p:nvPr>
            <p:ph idx="1"/>
          </p:nvPr>
        </p:nvPicPr>
        <p:blipFill>
          <a:blip r:embed="rId2"/>
          <a:stretch>
            <a:fillRect/>
          </a:stretch>
        </p:blipFill>
        <p:spPr>
          <a:xfrm>
            <a:off x="7053943" y="2028739"/>
            <a:ext cx="2807872" cy="2800522"/>
          </a:xfrm>
          <a:prstGeom prst="rect">
            <a:avLst/>
          </a:prstGeom>
        </p:spPr>
      </p:pic>
      <p:sp>
        <p:nvSpPr>
          <p:cNvPr id="6" name="Platshållare för innehåll 13">
            <a:extLst>
              <a:ext uri="{FF2B5EF4-FFF2-40B4-BE49-F238E27FC236}">
                <a16:creationId xmlns:a16="http://schemas.microsoft.com/office/drawing/2014/main" id="{3D6752E0-2088-44B4-AE35-5DCC454A8067}"/>
              </a:ext>
            </a:extLst>
          </p:cNvPr>
          <p:cNvSpPr txBox="1">
            <a:spLocks/>
          </p:cNvSpPr>
          <p:nvPr/>
        </p:nvSpPr>
        <p:spPr bwMode="auto">
          <a:xfrm>
            <a:off x="838200" y="1412081"/>
            <a:ext cx="5931716" cy="4740275"/>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268288" indent="-268288" algn="l" defTabSz="914400" rtl="0" eaLnBrk="1" fontAlgn="base" latinLnBrk="0" hangingPunct="1">
              <a:lnSpc>
                <a:spcPct val="90000"/>
              </a:lnSpc>
              <a:spcBef>
                <a:spcPts val="600"/>
              </a:spcBef>
              <a:spcAft>
                <a:spcPct val="0"/>
              </a:spcAft>
              <a:buClr>
                <a:schemeClr val="tx1">
                  <a:lumMod val="65000"/>
                  <a:lumOff val="35000"/>
                </a:schemeClr>
              </a:buClr>
              <a:buFontTx/>
              <a:buBlip>
                <a:blip r:embed="rId3"/>
              </a:buBlip>
              <a:defRPr sz="1600" kern="1200">
                <a:solidFill>
                  <a:schemeClr val="tx1"/>
                </a:solidFill>
                <a:latin typeface="Trebuchet MS" panose="020B0603020202020204" pitchFamily="34" charset="0"/>
                <a:ea typeface="+mn-ea"/>
                <a:cs typeface="+mn-cs"/>
              </a:defRPr>
            </a:lvl1pPr>
            <a:lvl2pPr marL="450850" indent="-177800" algn="l" defTabSz="914400" rtl="0" eaLnBrk="1" fontAlgn="base" latinLnBrk="0" hangingPunct="1">
              <a:lnSpc>
                <a:spcPct val="90000"/>
              </a:lnSpc>
              <a:spcBef>
                <a:spcPts val="600"/>
              </a:spcBef>
              <a:spcAft>
                <a:spcPct val="0"/>
              </a:spcAft>
              <a:buClr>
                <a:schemeClr val="tx1">
                  <a:lumMod val="65000"/>
                  <a:lumOff val="35000"/>
                </a:schemeClr>
              </a:buClr>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625475" indent="-177800" algn="l" defTabSz="914400" rtl="0" eaLnBrk="1" fontAlgn="base" latinLnBrk="0" hangingPunct="1">
              <a:lnSpc>
                <a:spcPct val="90000"/>
              </a:lnSpc>
              <a:spcBef>
                <a:spcPct val="20000"/>
              </a:spcBef>
              <a:spcAft>
                <a:spcPct val="0"/>
              </a:spcAft>
              <a:buClr>
                <a:schemeClr val="tx1">
                  <a:lumMod val="65000"/>
                  <a:lumOff val="35000"/>
                </a:schemeClr>
              </a:buClr>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fontAlgn="base" latinLnBrk="0" hangingPunct="1">
              <a:lnSpc>
                <a:spcPct val="90000"/>
              </a:lnSpc>
              <a:spcBef>
                <a:spcPct val="200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fontAlgn="base" latinLnBrk="0" hangingPunct="1">
              <a:lnSpc>
                <a:spcPct val="90000"/>
              </a:lnSpc>
              <a:spcBef>
                <a:spcPct val="200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fontAlgn="base" latinLnBrk="0" hangingPunct="1">
              <a:lnSpc>
                <a:spcPct val="9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fontAlgn="base" latinLnBrk="0" hangingPunct="1">
              <a:lnSpc>
                <a:spcPct val="9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fontAlgn="base" latinLnBrk="0" hangingPunct="1">
              <a:lnSpc>
                <a:spcPct val="9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fontAlgn="base" latinLnBrk="0" hangingPunct="1">
              <a:lnSpc>
                <a:spcPct val="9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9pPr>
          </a:lstStyle>
          <a:p>
            <a:pPr marL="0" indent="0">
              <a:buFontTx/>
              <a:buNone/>
            </a:pPr>
            <a:endParaRPr lang="sv-SE" sz="1800" kern="0" dirty="0">
              <a:latin typeface="+mj-lt"/>
            </a:endParaRPr>
          </a:p>
          <a:p>
            <a:r>
              <a:rPr lang="sv-SE" sz="1800" b="1" kern="0" dirty="0">
                <a:latin typeface="+mj-lt"/>
              </a:rPr>
              <a:t>Jämställdhet </a:t>
            </a:r>
            <a:r>
              <a:rPr lang="sv-SE" sz="1800" kern="0" dirty="0">
                <a:latin typeface="+mj-lt"/>
              </a:rPr>
              <a:t>mellan kvinnor och män är en förutsättning för en hållbar och fredlig utveckling. Jämställdhet handlar om en rättvis fördelning av makt, inflytande och resurser. </a:t>
            </a:r>
            <a:r>
              <a:rPr lang="sv-SE" sz="1800" i="1" kern="0" dirty="0">
                <a:latin typeface="+mj-lt"/>
              </a:rPr>
              <a:t>Vi bidrar till delmålen genom att:</a:t>
            </a:r>
            <a:r>
              <a:rPr lang="sv-SE" sz="1800" kern="0" dirty="0">
                <a:latin typeface="+mj-lt"/>
              </a:rPr>
              <a:t>   </a:t>
            </a:r>
          </a:p>
          <a:p>
            <a:endParaRPr lang="sv-SE" sz="1800" i="1" kern="0" dirty="0">
              <a:latin typeface="+mj-lt"/>
            </a:endParaRPr>
          </a:p>
          <a:p>
            <a:r>
              <a:rPr lang="sv-SE" sz="1800" i="1" kern="0" dirty="0">
                <a:latin typeface="+mj-lt"/>
              </a:rPr>
              <a:t>Vi har en jämställd koncernledning med 56% kvinnor. Våra policyer för jämställdhet och mot diskriminering är verkligen en del av vårt DNA. </a:t>
            </a:r>
          </a:p>
          <a:p>
            <a:r>
              <a:rPr lang="sv-SE" sz="1800" i="1" kern="0" dirty="0">
                <a:latin typeface="+mj-lt"/>
              </a:rPr>
              <a:t>Vi arbetar aktivt med att vara en inkluderande arbetsplats. Vår utgångspunkt är att blandade arbetsplatser med både kvinnor och män ska eftersträvas. Det innebär att de arbetsgrupper som inte har nått en 60/40-fördelning ska arbeta aktivt för att nå en jämnare könsfördelning. Detta gäller för alla typer av arbetsplatser, nivåer, och i synnerhet för lednings- och beslutsorgan. </a:t>
            </a:r>
          </a:p>
        </p:txBody>
      </p:sp>
    </p:spTree>
    <p:extLst>
      <p:ext uri="{BB962C8B-B14F-4D97-AF65-F5344CB8AC3E}">
        <p14:creationId xmlns:p14="http://schemas.microsoft.com/office/powerpoint/2010/main" val="359883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5237B498-725F-45C0-A853-F5EE6F0629E5}"/>
              </a:ext>
            </a:extLst>
          </p:cNvPr>
          <p:cNvPicPr>
            <a:picLocks noGrp="1" noChangeAspect="1"/>
          </p:cNvPicPr>
          <p:nvPr>
            <p:ph idx="1"/>
          </p:nvPr>
        </p:nvPicPr>
        <p:blipFill>
          <a:blip r:embed="rId2"/>
          <a:stretch>
            <a:fillRect/>
          </a:stretch>
        </p:blipFill>
        <p:spPr>
          <a:xfrm>
            <a:off x="7024056" y="2017653"/>
            <a:ext cx="2816596" cy="2822693"/>
          </a:xfrm>
          <a:prstGeom prst="rect">
            <a:avLst/>
          </a:prstGeom>
        </p:spPr>
      </p:pic>
      <p:sp>
        <p:nvSpPr>
          <p:cNvPr id="4" name="Rubrik 1">
            <a:extLst>
              <a:ext uri="{FF2B5EF4-FFF2-40B4-BE49-F238E27FC236}">
                <a16:creationId xmlns:a16="http://schemas.microsoft.com/office/drawing/2014/main" id="{1FA7A2EB-1A54-4EB2-B18B-0C912FC604B7}"/>
              </a:ext>
            </a:extLst>
          </p:cNvPr>
          <p:cNvSpPr>
            <a:spLocks noGrp="1"/>
          </p:cNvSpPr>
          <p:nvPr>
            <p:ph type="title"/>
          </p:nvPr>
        </p:nvSpPr>
        <p:spPr>
          <a:xfrm>
            <a:off x="838200" y="784225"/>
            <a:ext cx="10866438" cy="1655763"/>
          </a:xfrm>
        </p:spPr>
        <p:txBody>
          <a:bodyPr/>
          <a:lstStyle/>
          <a:p>
            <a:r>
              <a:rPr lang="sv-SE" sz="2000" b="1" dirty="0"/>
              <a:t>Så möter vi FN:s globala mål</a:t>
            </a:r>
          </a:p>
        </p:txBody>
      </p:sp>
      <p:sp>
        <p:nvSpPr>
          <p:cNvPr id="7" name="Platshållare för innehåll 13">
            <a:extLst>
              <a:ext uri="{FF2B5EF4-FFF2-40B4-BE49-F238E27FC236}">
                <a16:creationId xmlns:a16="http://schemas.microsoft.com/office/drawing/2014/main" id="{99F3A0C9-3A6D-4F1C-B442-FF0BBF30A60D}"/>
              </a:ext>
            </a:extLst>
          </p:cNvPr>
          <p:cNvSpPr txBox="1">
            <a:spLocks/>
          </p:cNvSpPr>
          <p:nvPr/>
        </p:nvSpPr>
        <p:spPr>
          <a:xfrm>
            <a:off x="838200" y="1201363"/>
            <a:ext cx="4321870" cy="4704461"/>
          </a:xfrm>
          <a:prstGeom prst="rect">
            <a:avLst/>
          </a:prstGeom>
        </p:spPr>
        <p:txBody>
          <a:bodyPr/>
          <a:lstStyle>
            <a:lvl1pPr marL="457200" indent="-457200" algn="l" defTabSz="914400" rtl="0" eaLnBrk="1" latinLnBrk="0" hangingPunct="1">
              <a:lnSpc>
                <a:spcPct val="10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sv-SE" sz="1800" dirty="0"/>
          </a:p>
          <a:p>
            <a:r>
              <a:rPr lang="sv-SE" sz="1800" b="1" dirty="0"/>
              <a:t>Rent vatten </a:t>
            </a:r>
            <a:r>
              <a:rPr lang="sv-SE" sz="1800" dirty="0"/>
              <a:t>– Vatten är en grundförutsättning för allt levande på jorden, och därmed också en förutsättning för människors hälsa och en hållbar utveckling. </a:t>
            </a:r>
            <a:r>
              <a:rPr lang="sv-SE" sz="1800" i="1" dirty="0"/>
              <a:t>Vi bidrar till delmålen genom att:</a:t>
            </a:r>
          </a:p>
          <a:p>
            <a:r>
              <a:rPr lang="sv-SE" sz="1800" i="1" dirty="0"/>
              <a:t>Vi deltar i Håll Sverige rent. Uppmärksamma Världsvattendagen den 22 mars varje år genom att genomföra en aktivitet med anställda att tillsammans plocka skräp vid kuster och vattendrag. </a:t>
            </a:r>
          </a:p>
          <a:p>
            <a:r>
              <a:rPr lang="sv-SE" sz="1800" i="1" dirty="0" err="1"/>
              <a:t>Kranmärka</a:t>
            </a:r>
            <a:r>
              <a:rPr lang="sv-SE" sz="1800" i="1" dirty="0"/>
              <a:t> våra verksamheter </a:t>
            </a:r>
            <a:endParaRPr lang="sv-SE" sz="1800" dirty="0"/>
          </a:p>
        </p:txBody>
      </p:sp>
    </p:spTree>
    <p:extLst>
      <p:ext uri="{BB962C8B-B14F-4D97-AF65-F5344CB8AC3E}">
        <p14:creationId xmlns:p14="http://schemas.microsoft.com/office/powerpoint/2010/main" val="107224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D72385-E911-4761-AB10-E8B66984B2D0}"/>
              </a:ext>
            </a:extLst>
          </p:cNvPr>
          <p:cNvSpPr>
            <a:spLocks noGrp="1"/>
          </p:cNvSpPr>
          <p:nvPr>
            <p:ph type="title"/>
          </p:nvPr>
        </p:nvSpPr>
        <p:spPr>
          <a:xfrm>
            <a:off x="838200" y="784225"/>
            <a:ext cx="10866438" cy="1655763"/>
          </a:xfrm>
        </p:spPr>
        <p:txBody>
          <a:bodyPr/>
          <a:lstStyle/>
          <a:p>
            <a:r>
              <a:rPr lang="sv-SE" sz="2000" b="1" dirty="0"/>
              <a:t>Så möter vi FN:s globala mål</a:t>
            </a:r>
          </a:p>
        </p:txBody>
      </p:sp>
      <p:sp>
        <p:nvSpPr>
          <p:cNvPr id="5" name="Platshållare för innehåll 13">
            <a:extLst>
              <a:ext uri="{FF2B5EF4-FFF2-40B4-BE49-F238E27FC236}">
                <a16:creationId xmlns:a16="http://schemas.microsoft.com/office/drawing/2014/main" id="{3A609BD7-A638-469E-A368-087FDEBA191F}"/>
              </a:ext>
            </a:extLst>
          </p:cNvPr>
          <p:cNvSpPr>
            <a:spLocks noGrp="1"/>
          </p:cNvSpPr>
          <p:nvPr>
            <p:ph idx="1"/>
          </p:nvPr>
        </p:nvSpPr>
        <p:spPr>
          <a:xfrm>
            <a:off x="838200" y="1273919"/>
            <a:ext cx="4125686" cy="3525837"/>
          </a:xfrm>
        </p:spPr>
        <p:txBody>
          <a:bodyPr/>
          <a:lstStyle/>
          <a:p>
            <a:pPr marL="0" indent="0">
              <a:buNone/>
            </a:pPr>
            <a:endParaRPr lang="sv-SE" sz="1800" dirty="0"/>
          </a:p>
          <a:p>
            <a:r>
              <a:rPr lang="sv-SE" sz="1800" b="1" dirty="0"/>
              <a:t>Hållbar energi </a:t>
            </a:r>
            <a:r>
              <a:rPr lang="sv-SE" sz="1800" dirty="0"/>
              <a:t>- En stor andel av våra utsläpp av växthusgaser kommer från sättet vi utvinner, omvandlar och använder fossil energi, men förnybara energilösningar blir billigare, mer tillförlitliga och effektivare varje dag. </a:t>
            </a:r>
            <a:r>
              <a:rPr lang="sv-SE" sz="1800" i="1" dirty="0"/>
              <a:t>Vi bidrar till delmålet genom att: </a:t>
            </a:r>
          </a:p>
          <a:p>
            <a:endParaRPr lang="sv-SE" sz="1800" dirty="0"/>
          </a:p>
          <a:p>
            <a:r>
              <a:rPr lang="sv-SE" sz="1800" i="1" dirty="0"/>
              <a:t>Vi använder alltid grön el där det är möjligt och vi har dessutom valt att använda HVO bränsle.</a:t>
            </a:r>
          </a:p>
        </p:txBody>
      </p:sp>
      <p:pic>
        <p:nvPicPr>
          <p:cNvPr id="6" name="Picture 4" descr="7. Hållbar energi för alla. Gul kvadrat, text och symbol i vitt.  En sol med en powersymbol i mitten. Solen har tolv strålar.">
            <a:extLst>
              <a:ext uri="{FF2B5EF4-FFF2-40B4-BE49-F238E27FC236}">
                <a16:creationId xmlns:a16="http://schemas.microsoft.com/office/drawing/2014/main" id="{62FFBF08-EA86-472B-AF49-AD5B09409C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8116" y="1936524"/>
            <a:ext cx="2984952" cy="298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4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ubrik 2">
            <a:extLst>
              <a:ext uri="{FF2B5EF4-FFF2-40B4-BE49-F238E27FC236}">
                <a16:creationId xmlns:a16="http://schemas.microsoft.com/office/drawing/2014/main" id="{92ADD9FA-FF22-40F5-B461-AF06F4B9F8E5}"/>
              </a:ext>
            </a:extLst>
          </p:cNvPr>
          <p:cNvSpPr>
            <a:spLocks noGrp="1"/>
          </p:cNvSpPr>
          <p:nvPr>
            <p:ph type="title"/>
          </p:nvPr>
        </p:nvSpPr>
        <p:spPr>
          <a:xfrm>
            <a:off x="640080" y="329184"/>
            <a:ext cx="6894576" cy="1783080"/>
          </a:xfrm>
        </p:spPr>
        <p:txBody>
          <a:bodyPr vert="horz" lIns="91440" tIns="45720" rIns="91440" bIns="45720" rtlCol="0" anchor="b">
            <a:normAutofit/>
          </a:bodyPr>
          <a:lstStyle/>
          <a:p>
            <a:pPr>
              <a:lnSpc>
                <a:spcPct val="90000"/>
              </a:lnSpc>
            </a:pPr>
            <a:r>
              <a:rPr lang="en-US" sz="3800">
                <a:solidFill>
                  <a:schemeClr val="tx1"/>
                </a:solidFill>
              </a:rPr>
              <a:t>Ett strukturerat och målsatt arbete gör att vi ständigt vet att vi är på rätt plats</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atshållare för innehåll 1">
            <a:extLst>
              <a:ext uri="{FF2B5EF4-FFF2-40B4-BE49-F238E27FC236}">
                <a16:creationId xmlns:a16="http://schemas.microsoft.com/office/drawing/2014/main" id="{0D94AC10-E334-42CB-B84F-0AFC5481CDAB}"/>
              </a:ext>
            </a:extLst>
          </p:cNvPr>
          <p:cNvSpPr txBox="1">
            <a:spLocks/>
          </p:cNvSpPr>
          <p:nvPr/>
        </p:nvSpPr>
        <p:spPr bwMode="auto">
          <a:xfrm>
            <a:off x="640080" y="2706624"/>
            <a:ext cx="6894576" cy="3483864"/>
          </a:xfrm>
          <a:prstGeom prst="rect">
            <a:avLst/>
          </a:prstGeom>
        </p:spPr>
        <p:txBody>
          <a:bodyPr vert="horz" lIns="91440" tIns="45720" rIns="91440" bIns="45720" numCol="1" rtlCol="0" anchorCtr="0" compatLnSpc="1">
            <a:prstTxWarp prst="textNoShape">
              <a:avLst/>
            </a:prstTxWarp>
            <a:normAutofit/>
          </a:bodyPr>
          <a:lstStyle>
            <a:lvl1pPr marL="268288" indent="-268288" algn="l" rtl="0" eaLnBrk="1" fontAlgn="base" hangingPunct="1">
              <a:lnSpc>
                <a:spcPct val="90000"/>
              </a:lnSpc>
              <a:spcBef>
                <a:spcPts val="600"/>
              </a:spcBef>
              <a:spcAft>
                <a:spcPct val="0"/>
              </a:spcAft>
              <a:buClr>
                <a:schemeClr val="tx1">
                  <a:lumMod val="65000"/>
                  <a:lumOff val="35000"/>
                </a:schemeClr>
              </a:buClr>
              <a:buFontTx/>
              <a:buBlip>
                <a:blip r:embed="rId2"/>
              </a:buBlip>
              <a:defRPr sz="1600">
                <a:solidFill>
                  <a:schemeClr val="tx1"/>
                </a:solidFill>
                <a:latin typeface="Trebuchet MS" panose="020B0603020202020204" pitchFamily="34" charset="0"/>
                <a:ea typeface="+mn-ea"/>
                <a:cs typeface="+mn-cs"/>
              </a:defRPr>
            </a:lvl1pPr>
            <a:lvl2pPr marL="450850" indent="-177800" algn="l" rtl="0" eaLnBrk="1" fontAlgn="base" hangingPunct="1">
              <a:lnSpc>
                <a:spcPct val="90000"/>
              </a:lnSpc>
              <a:spcBef>
                <a:spcPts val="600"/>
              </a:spcBef>
              <a:spcAft>
                <a:spcPct val="0"/>
              </a:spcAft>
              <a:buClr>
                <a:schemeClr val="tx1">
                  <a:lumMod val="65000"/>
                  <a:lumOff val="35000"/>
                </a:schemeClr>
              </a:buClr>
              <a:buChar char="–"/>
              <a:defRPr sz="1600">
                <a:solidFill>
                  <a:schemeClr val="tx1"/>
                </a:solidFill>
                <a:latin typeface="Trebuchet MS" panose="020B0603020202020204" pitchFamily="34" charset="0"/>
              </a:defRPr>
            </a:lvl2pPr>
            <a:lvl3pPr marL="625475" indent="-177800" algn="l" rtl="0" eaLnBrk="1" fontAlgn="base" hangingPunct="1">
              <a:spcBef>
                <a:spcPct val="20000"/>
              </a:spcBef>
              <a:spcAft>
                <a:spcPct val="0"/>
              </a:spcAft>
              <a:buClr>
                <a:schemeClr val="tx1">
                  <a:lumMod val="65000"/>
                  <a:lumOff val="35000"/>
                </a:schemeClr>
              </a:buClr>
              <a:buFont typeface="Arial" panose="020B0604020202020204" pitchFamily="34" charset="0"/>
              <a:buChar char="­"/>
              <a:defRPr sz="1600">
                <a:solidFill>
                  <a:schemeClr val="tx1"/>
                </a:solidFill>
                <a:latin typeface="Trebuchet MS" panose="020B0603020202020204" pitchFamily="34" charset="0"/>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68288" marR="0" lvl="0" indent="-228600" fontAlgn="base">
              <a:spcBef>
                <a:spcPts val="600"/>
              </a:spcBef>
              <a:spcAft>
                <a:spcPct val="0"/>
              </a:spcAft>
              <a:buClr>
                <a:sysClr val="windowText" lastClr="000000">
                  <a:lumMod val="65000"/>
                  <a:lumOff val="35000"/>
                </a:sysClr>
              </a:buClr>
              <a:buSzTx/>
              <a:buFont typeface="Arial" panose="020B0604020202020204" pitchFamily="34" charset="0"/>
              <a:buChar char="•"/>
              <a:tabLst/>
              <a:defRPr/>
            </a:pPr>
            <a:r>
              <a:rPr kumimoji="0" lang="en-US" sz="1900" b="0" i="0" u="none" strike="noStrike" cap="none" spc="0" normalizeH="0" baseline="0" noProof="0">
                <a:ln>
                  <a:noFill/>
                </a:ln>
                <a:effectLst/>
                <a:uLnTx/>
                <a:uFillTx/>
                <a:latin typeface="+mn-lt"/>
              </a:rPr>
              <a:t>Grunden till vårt hållbarhetsarbete finner vi i våra målsättningar, vi arbetar på klassiskt vis mot tripple bottom line och inkluderar de ekonomiska, sociala och miljömässiga aspekterna i vårt hållbarhetsarbete</a:t>
            </a:r>
          </a:p>
          <a:p>
            <a:pPr marL="268288" marR="0" lvl="0" indent="-228600" fontAlgn="base">
              <a:spcBef>
                <a:spcPts val="600"/>
              </a:spcBef>
              <a:spcAft>
                <a:spcPct val="0"/>
              </a:spcAft>
              <a:buClr>
                <a:sysClr val="windowText" lastClr="000000">
                  <a:lumMod val="65000"/>
                  <a:lumOff val="35000"/>
                </a:sysClr>
              </a:buClr>
              <a:buSzTx/>
              <a:buFont typeface="Arial" panose="020B0604020202020204" pitchFamily="34" charset="0"/>
              <a:buChar char="•"/>
              <a:tabLst/>
              <a:defRPr/>
            </a:pPr>
            <a:endParaRPr kumimoji="0" lang="en-US" sz="1900" b="0" i="0" u="none" strike="noStrike" cap="none" spc="0" normalizeH="0" baseline="0" noProof="0">
              <a:ln>
                <a:noFill/>
              </a:ln>
              <a:effectLst/>
              <a:uLnTx/>
              <a:uFillTx/>
              <a:latin typeface="+mn-lt"/>
            </a:endParaRPr>
          </a:p>
          <a:p>
            <a:pPr marL="268288" marR="0" lvl="0" indent="-228600" fontAlgn="base">
              <a:spcBef>
                <a:spcPts val="600"/>
              </a:spcBef>
              <a:spcAft>
                <a:spcPct val="0"/>
              </a:spcAft>
              <a:buClr>
                <a:sysClr val="windowText" lastClr="000000">
                  <a:lumMod val="65000"/>
                  <a:lumOff val="35000"/>
                </a:sysClr>
              </a:buClr>
              <a:buSzTx/>
              <a:buFont typeface="Arial" panose="020B0604020202020204" pitchFamily="34" charset="0"/>
              <a:buChar char="•"/>
              <a:tabLst/>
              <a:defRPr/>
            </a:pPr>
            <a:r>
              <a:rPr kumimoji="0" lang="en-US" sz="1900" b="0" i="0" u="none" strike="noStrike" cap="none" spc="0" normalizeH="0" baseline="0" noProof="0">
                <a:ln>
                  <a:noFill/>
                </a:ln>
                <a:effectLst/>
                <a:uLnTx/>
                <a:uFillTx/>
                <a:latin typeface="+mn-lt"/>
              </a:rPr>
              <a:t>Vi arbetar också aktivt med FN:s globala mål – att skriva in oss i en större agenda är en självklarhet för oss</a:t>
            </a:r>
          </a:p>
          <a:p>
            <a:pPr marL="268288" marR="0" lvl="0" indent="-228600" fontAlgn="base">
              <a:spcBef>
                <a:spcPts val="600"/>
              </a:spcBef>
              <a:spcAft>
                <a:spcPct val="0"/>
              </a:spcAft>
              <a:buClr>
                <a:sysClr val="windowText" lastClr="000000">
                  <a:lumMod val="65000"/>
                  <a:lumOff val="35000"/>
                </a:sysClr>
              </a:buClr>
              <a:buSzTx/>
              <a:buFont typeface="Arial" panose="020B0604020202020204" pitchFamily="34" charset="0"/>
              <a:buChar char="•"/>
              <a:tabLst/>
              <a:defRPr/>
            </a:pPr>
            <a:endParaRPr kumimoji="0" lang="en-US" sz="1900" b="0" i="0" u="none" strike="noStrike" cap="none" spc="0" normalizeH="0" baseline="0" noProof="0">
              <a:ln>
                <a:noFill/>
              </a:ln>
              <a:effectLst/>
              <a:uLnTx/>
              <a:uFillTx/>
              <a:latin typeface="+mn-lt"/>
            </a:endParaRPr>
          </a:p>
          <a:p>
            <a:pPr marL="268288" marR="0" lvl="0" indent="-228600" fontAlgn="base">
              <a:spcBef>
                <a:spcPts val="600"/>
              </a:spcBef>
              <a:spcAft>
                <a:spcPct val="0"/>
              </a:spcAft>
              <a:buClr>
                <a:sysClr val="windowText" lastClr="000000">
                  <a:lumMod val="65000"/>
                  <a:lumOff val="35000"/>
                </a:sysClr>
              </a:buClr>
              <a:buSzTx/>
              <a:buFont typeface="Arial" panose="020B0604020202020204" pitchFamily="34" charset="0"/>
              <a:buChar char="•"/>
              <a:tabLst/>
              <a:defRPr/>
            </a:pPr>
            <a:r>
              <a:rPr kumimoji="0" lang="en-US" sz="1900" b="0" i="0" u="none" strike="noStrike" cap="none" spc="0" normalizeH="0" baseline="0" noProof="0">
                <a:ln>
                  <a:noFill/>
                </a:ln>
                <a:effectLst/>
                <a:uLnTx/>
                <a:uFillTx/>
                <a:latin typeface="+mn-lt"/>
              </a:rPr>
              <a:t>Hållbarhet är en strategisk fråga för oss, som vi har med i alla led inte minst i vår budgetering</a:t>
            </a:r>
          </a:p>
        </p:txBody>
      </p:sp>
      <p:pic>
        <p:nvPicPr>
          <p:cNvPr id="5" name="Picture 4">
            <a:extLst>
              <a:ext uri="{FF2B5EF4-FFF2-40B4-BE49-F238E27FC236}">
                <a16:creationId xmlns:a16="http://schemas.microsoft.com/office/drawing/2014/main" id="{0B72C58E-D0E3-4A36-ADB8-07A5FDF3EC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b="23713"/>
          <a:stretch/>
        </p:blipFill>
        <p:spPr>
          <a:xfrm>
            <a:off x="7863840" y="1102528"/>
            <a:ext cx="4014216" cy="1883279"/>
          </a:xfrm>
          <a:prstGeom prst="rect">
            <a:avLst/>
          </a:prstGeom>
        </p:spPr>
      </p:pic>
      <p:pic>
        <p:nvPicPr>
          <p:cNvPr id="4" name="Platshållare för innehåll 3">
            <a:extLst>
              <a:ext uri="{FF2B5EF4-FFF2-40B4-BE49-F238E27FC236}">
                <a16:creationId xmlns:a16="http://schemas.microsoft.com/office/drawing/2014/main" id="{44F1442A-211D-48BF-9349-991E600B1EDC}"/>
              </a:ext>
            </a:extLst>
          </p:cNvPr>
          <p:cNvPicPr>
            <a:picLocks noGrp="1" noChangeAspect="1"/>
          </p:cNvPicPr>
          <p:nvPr>
            <p:ph idx="1"/>
          </p:nvPr>
        </p:nvPicPr>
        <p:blipFill>
          <a:blip r:embed="rId4"/>
          <a:stretch>
            <a:fillRect/>
          </a:stretch>
        </p:blipFill>
        <p:spPr>
          <a:xfrm>
            <a:off x="7863840" y="4163352"/>
            <a:ext cx="3995928" cy="2007953"/>
          </a:xfrm>
          <a:prstGeom prst="rect">
            <a:avLst/>
          </a:prstGeom>
        </p:spPr>
      </p:pic>
    </p:spTree>
    <p:extLst>
      <p:ext uri="{BB962C8B-B14F-4D97-AF65-F5344CB8AC3E}">
        <p14:creationId xmlns:p14="http://schemas.microsoft.com/office/powerpoint/2010/main" val="94411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4CF3ED8-96BB-403A-BF5D-D5F8E0F2E421}"/>
              </a:ext>
            </a:extLst>
          </p:cNvPr>
          <p:cNvSpPr>
            <a:spLocks noGrp="1"/>
          </p:cNvSpPr>
          <p:nvPr>
            <p:ph type="title"/>
          </p:nvPr>
        </p:nvSpPr>
        <p:spPr>
          <a:xfrm>
            <a:off x="838200" y="784225"/>
            <a:ext cx="10866438" cy="1655763"/>
          </a:xfrm>
        </p:spPr>
        <p:txBody>
          <a:bodyPr/>
          <a:lstStyle/>
          <a:p>
            <a:r>
              <a:rPr lang="sv-SE" sz="2000" b="1" dirty="0"/>
              <a:t>Så möter vi FN:s globala mål</a:t>
            </a:r>
          </a:p>
        </p:txBody>
      </p:sp>
      <p:pic>
        <p:nvPicPr>
          <p:cNvPr id="5" name="Picture 4" descr="8. Anständiga arbetsvillkor och ekonomisk tillväxt. Vinröd kvadrat, text och symbol i vitt.  Tre stående staplar med en stigande kurva överst.">
            <a:extLst>
              <a:ext uri="{FF2B5EF4-FFF2-40B4-BE49-F238E27FC236}">
                <a16:creationId xmlns:a16="http://schemas.microsoft.com/office/drawing/2014/main" id="{6E98FD71-FF3D-413F-B640-E2DC5DC8600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20772" y="1871696"/>
            <a:ext cx="2989553" cy="2989553"/>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innehåll 13">
            <a:extLst>
              <a:ext uri="{FF2B5EF4-FFF2-40B4-BE49-F238E27FC236}">
                <a16:creationId xmlns:a16="http://schemas.microsoft.com/office/drawing/2014/main" id="{8E761532-A08B-459B-B59D-B1C85F56EC59}"/>
              </a:ext>
            </a:extLst>
          </p:cNvPr>
          <p:cNvSpPr txBox="1">
            <a:spLocks/>
          </p:cNvSpPr>
          <p:nvPr/>
        </p:nvSpPr>
        <p:spPr>
          <a:xfrm>
            <a:off x="567793" y="1137992"/>
            <a:ext cx="5845448" cy="4582015"/>
          </a:xfrm>
          <a:prstGeom prst="rect">
            <a:avLst/>
          </a:prstGeom>
        </p:spPr>
        <p:txBody>
          <a:bodyPr/>
          <a:lstStyle>
            <a:lvl1pPr marL="457200" indent="-457200" algn="l" defTabSz="914400" rtl="0" eaLnBrk="1" latinLnBrk="0" hangingPunct="1">
              <a:lnSpc>
                <a:spcPct val="10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sv-SE" sz="1800" dirty="0"/>
          </a:p>
          <a:p>
            <a:r>
              <a:rPr lang="sv-SE" sz="1800" b="1" dirty="0"/>
              <a:t>Anständiga arbetsvillkor</a:t>
            </a:r>
            <a:r>
              <a:rPr lang="sv-SE" sz="1800" dirty="0"/>
              <a:t> - främjar en hållbar ekonomisk tillväxt genom att skapa goda förutsättningar för innovation och entreprenörskap samt säkerställa anständiga arbetsvillkor för alla gynnas en hållbar ekonomisk tillväxt. </a:t>
            </a:r>
            <a:r>
              <a:rPr lang="sv-SE" sz="1800" i="1" dirty="0"/>
              <a:t>Vi bidrar till delmålen genom att:</a:t>
            </a:r>
          </a:p>
          <a:p>
            <a:r>
              <a:rPr lang="sv-SE" sz="1800" i="1" dirty="0"/>
              <a:t>Främja ungas anställning, utbildning och praktik genom vårt engagemang i Jensen </a:t>
            </a:r>
            <a:r>
              <a:rPr lang="sv-SE" sz="1800" i="1" dirty="0" err="1"/>
              <a:t>Education</a:t>
            </a:r>
            <a:r>
              <a:rPr lang="sv-SE" sz="1800" i="1" dirty="0"/>
              <a:t> och Fastighetsakademin. Vi främjar en trygg och säker arbetsmiljö för alla genom vårt systematiska arbetsmiljöarbete och uppföljning i våra system - IA  (säkerhet/risker) </a:t>
            </a:r>
            <a:r>
              <a:rPr lang="sv-SE" sz="1800" i="1" dirty="0" err="1"/>
              <a:t>Winningtemp</a:t>
            </a:r>
            <a:r>
              <a:rPr lang="sv-SE" sz="1800" i="1" dirty="0"/>
              <a:t> (NMI) och vi har självklart kollektivavtal. </a:t>
            </a:r>
          </a:p>
          <a:p>
            <a:pPr marL="0" indent="0">
              <a:buFontTx/>
              <a:buNone/>
            </a:pPr>
            <a:endParaRPr lang="sv-SE" sz="1800" dirty="0"/>
          </a:p>
        </p:txBody>
      </p:sp>
    </p:spTree>
    <p:extLst>
      <p:ext uri="{BB962C8B-B14F-4D97-AF65-F5344CB8AC3E}">
        <p14:creationId xmlns:p14="http://schemas.microsoft.com/office/powerpoint/2010/main" val="3820590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49639E1A-5046-4B41-8D63-E60334D9329A}"/>
              </a:ext>
            </a:extLst>
          </p:cNvPr>
          <p:cNvSpPr>
            <a:spLocks noGrp="1"/>
          </p:cNvSpPr>
          <p:nvPr>
            <p:ph type="title"/>
          </p:nvPr>
        </p:nvSpPr>
        <p:spPr>
          <a:xfrm>
            <a:off x="838200" y="784225"/>
            <a:ext cx="10866438" cy="1655763"/>
          </a:xfrm>
        </p:spPr>
        <p:txBody>
          <a:bodyPr/>
          <a:lstStyle/>
          <a:p>
            <a:r>
              <a:rPr lang="sv-SE" sz="2000" b="1" dirty="0"/>
              <a:t>Så möter vi FN:s globala mål</a:t>
            </a:r>
          </a:p>
        </p:txBody>
      </p:sp>
      <p:sp>
        <p:nvSpPr>
          <p:cNvPr id="5" name="Platshållare för innehåll 13">
            <a:extLst>
              <a:ext uri="{FF2B5EF4-FFF2-40B4-BE49-F238E27FC236}">
                <a16:creationId xmlns:a16="http://schemas.microsoft.com/office/drawing/2014/main" id="{B243F2F8-2BEE-4351-9724-C7B94AC83185}"/>
              </a:ext>
            </a:extLst>
          </p:cNvPr>
          <p:cNvSpPr>
            <a:spLocks noGrp="1"/>
          </p:cNvSpPr>
          <p:nvPr>
            <p:ph idx="1"/>
          </p:nvPr>
        </p:nvSpPr>
        <p:spPr>
          <a:xfrm>
            <a:off x="838200" y="1166042"/>
            <a:ext cx="6178420" cy="3525837"/>
          </a:xfrm>
        </p:spPr>
        <p:txBody>
          <a:bodyPr/>
          <a:lstStyle/>
          <a:p>
            <a:pPr marL="0" indent="0">
              <a:buNone/>
            </a:pPr>
            <a:endParaRPr lang="sv-SE" sz="1800" i="1" dirty="0"/>
          </a:p>
          <a:p>
            <a:r>
              <a:rPr lang="sv-SE" sz="1800" b="1" dirty="0"/>
              <a:t>Minskad ojämlikhet</a:t>
            </a:r>
            <a:r>
              <a:rPr lang="sv-SE" sz="1800" dirty="0"/>
              <a:t> - Ett jämlikt samhälle bygger på principen om allas lika rättigheter och möjligheter oberoende av t.ex. kön, etnicitet, religion, funktionsvariation, ålder och annan ställning. </a:t>
            </a:r>
            <a:r>
              <a:rPr lang="sv-SE" sz="1800" i="1" dirty="0"/>
              <a:t>Vi bidrar till delmålen genom att:</a:t>
            </a:r>
          </a:p>
          <a:p>
            <a:r>
              <a:rPr lang="sv-SE" sz="1800" i="1" dirty="0"/>
              <a:t>Vi anställer personer som står utanför arbetsmarknaden. Vår bransch ger oss fantastiska möjligheter till ett samarbete med t ex  Arbetsförmedlingen, där vi kan erbjuda jobb till personer som av någon anledning står långt ifrån arbetsmarknaden (nyanlända, långtidsarbetslösa, funktionsnedsättning osv). Vi är med i social hänsyn och för en dialog med våra kunder hur vi tillsammans kan bidra till målet. </a:t>
            </a:r>
            <a:endParaRPr lang="sv-SE" sz="1800" dirty="0"/>
          </a:p>
        </p:txBody>
      </p:sp>
      <p:pic>
        <p:nvPicPr>
          <p:cNvPr id="6" name="Picture 6" descr="10. Minskad ojämlikhet. Cerise kvadrat, text och symbol i vitt. Ett likhetstecken omgivet av fyra trianglar pekande i de fyra väderstrecken">
            <a:extLst>
              <a:ext uri="{FF2B5EF4-FFF2-40B4-BE49-F238E27FC236}">
                <a16:creationId xmlns:a16="http://schemas.microsoft.com/office/drawing/2014/main" id="{B1A04A07-2BCB-40EE-972B-479168C236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116" y="1949487"/>
            <a:ext cx="2959025" cy="295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403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10AB95D-DEB8-4B13-83AA-532D649F5FAE}"/>
              </a:ext>
            </a:extLst>
          </p:cNvPr>
          <p:cNvSpPr>
            <a:spLocks noGrp="1"/>
          </p:cNvSpPr>
          <p:nvPr>
            <p:ph type="title"/>
          </p:nvPr>
        </p:nvSpPr>
        <p:spPr>
          <a:xfrm>
            <a:off x="838200" y="784225"/>
            <a:ext cx="10866438" cy="1655763"/>
          </a:xfrm>
        </p:spPr>
        <p:txBody>
          <a:bodyPr/>
          <a:lstStyle/>
          <a:p>
            <a:r>
              <a:rPr lang="sv-SE" sz="2000" b="1" dirty="0"/>
              <a:t>Så möter vi FN:s globala mål</a:t>
            </a:r>
          </a:p>
        </p:txBody>
      </p:sp>
      <p:pic>
        <p:nvPicPr>
          <p:cNvPr id="5" name="Picture 2" descr="11. Hållbara städer och samhällen. Guldgul kvadrat, text och symbol i vitt. En rad av fyra olika hustyper.">
            <a:extLst>
              <a:ext uri="{FF2B5EF4-FFF2-40B4-BE49-F238E27FC236}">
                <a16:creationId xmlns:a16="http://schemas.microsoft.com/office/drawing/2014/main" id="{A6B1386A-8B4A-49C1-A67C-A480B11B58E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865590" y="2030240"/>
            <a:ext cx="2797519" cy="2797519"/>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innehåll 13">
            <a:extLst>
              <a:ext uri="{FF2B5EF4-FFF2-40B4-BE49-F238E27FC236}">
                <a16:creationId xmlns:a16="http://schemas.microsoft.com/office/drawing/2014/main" id="{77A284EB-C531-4E0B-8199-B01E28376A9E}"/>
              </a:ext>
            </a:extLst>
          </p:cNvPr>
          <p:cNvSpPr txBox="1">
            <a:spLocks/>
          </p:cNvSpPr>
          <p:nvPr/>
        </p:nvSpPr>
        <p:spPr>
          <a:xfrm>
            <a:off x="838200" y="1244461"/>
            <a:ext cx="5985861" cy="4582015"/>
          </a:xfrm>
          <a:prstGeom prst="rect">
            <a:avLst/>
          </a:prstGeom>
        </p:spPr>
        <p:txBody>
          <a:bodyPr/>
          <a:lstStyle>
            <a:lvl1pPr marL="457200" indent="-457200" algn="l" defTabSz="914400" rtl="0" eaLnBrk="1" latinLnBrk="0" hangingPunct="1">
              <a:lnSpc>
                <a:spcPct val="10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sv-SE" sz="1800" dirty="0"/>
          </a:p>
          <a:p>
            <a:r>
              <a:rPr lang="sv-SE" sz="1800" b="1" dirty="0"/>
              <a:t>Hållbara städer och samhällen - </a:t>
            </a:r>
            <a:r>
              <a:rPr lang="sv-SE" sz="1800" dirty="0"/>
              <a:t>Hållbar stadsutveckling omfattar hållbart byggande och hållbar planering av bostäder, infrastruktur, offentliga platser, transporter, återvinning och säkrare kemikaliehantering som i sin tur kräver ny teknik och samarbete mellan flera sektorer. </a:t>
            </a:r>
            <a:r>
              <a:rPr lang="sv-SE" sz="1800" i="1" dirty="0"/>
              <a:t>Vi bidrar till delmålen genom att:</a:t>
            </a:r>
          </a:p>
          <a:p>
            <a:r>
              <a:rPr lang="sv-SE" sz="1800" dirty="0"/>
              <a:t>Använda oss av kemikaliesystemet </a:t>
            </a:r>
            <a:r>
              <a:rPr lang="sv-SE" sz="1800" dirty="0" err="1"/>
              <a:t>iChemistry</a:t>
            </a:r>
            <a:r>
              <a:rPr lang="sv-SE" sz="1800" dirty="0"/>
              <a:t>, ett verktyg som håller koll på företagets kemiska produkter och </a:t>
            </a:r>
            <a:r>
              <a:rPr lang="sv-SE" sz="1800" dirty="0" err="1"/>
              <a:t>Notisum</a:t>
            </a:r>
            <a:r>
              <a:rPr lang="sv-SE" sz="1800" dirty="0"/>
              <a:t> för de lagkrav och regler som gäller för verksamheten, klokt </a:t>
            </a:r>
            <a:r>
              <a:rPr lang="sv-SE" sz="1800" dirty="0" err="1"/>
              <a:t>kemval</a:t>
            </a:r>
            <a:r>
              <a:rPr lang="sv-SE" sz="1800" dirty="0"/>
              <a:t> med Ahlsell och en stor del av vår leverans hanterar en hållbar infrastruktur tillsammans med Trafikverket och Västtrafik.</a:t>
            </a:r>
            <a:endParaRPr lang="sv-SE" sz="1800" i="1" dirty="0"/>
          </a:p>
          <a:p>
            <a:pPr marL="0" indent="0">
              <a:buFontTx/>
              <a:buNone/>
            </a:pPr>
            <a:endParaRPr lang="sv-SE" sz="1800" i="1" dirty="0"/>
          </a:p>
        </p:txBody>
      </p:sp>
    </p:spTree>
    <p:extLst>
      <p:ext uri="{BB962C8B-B14F-4D97-AF65-F5344CB8AC3E}">
        <p14:creationId xmlns:p14="http://schemas.microsoft.com/office/powerpoint/2010/main" val="3534891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1E176F-0C38-4395-8DDD-4B89A9CF669A}"/>
              </a:ext>
            </a:extLst>
          </p:cNvPr>
          <p:cNvSpPr>
            <a:spLocks noGrp="1"/>
          </p:cNvSpPr>
          <p:nvPr>
            <p:ph type="title"/>
          </p:nvPr>
        </p:nvSpPr>
        <p:spPr>
          <a:xfrm>
            <a:off x="838200" y="784225"/>
            <a:ext cx="10866438" cy="1655763"/>
          </a:xfrm>
        </p:spPr>
        <p:txBody>
          <a:bodyPr/>
          <a:lstStyle/>
          <a:p>
            <a:r>
              <a:rPr lang="sv-SE" sz="2000" b="1" dirty="0"/>
              <a:t>Så möter vi FN:s globala mål</a:t>
            </a:r>
          </a:p>
        </p:txBody>
      </p:sp>
      <p:pic>
        <p:nvPicPr>
          <p:cNvPr id="5" name="Picture 4" descr="12. Hållbar konsumtion och produktion. Mörk senapsgul kvadrat, text och symbol i vitt. En liggande åtta med en pil i slutet av linjen. En variant av oändlighetssymbolen.">
            <a:extLst>
              <a:ext uri="{FF2B5EF4-FFF2-40B4-BE49-F238E27FC236}">
                <a16:creationId xmlns:a16="http://schemas.microsoft.com/office/drawing/2014/main" id="{AF31FA88-3432-4507-BEB8-FB2ED0AE24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2096" y="1992897"/>
            <a:ext cx="2872206" cy="2872206"/>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innehåll 13">
            <a:extLst>
              <a:ext uri="{FF2B5EF4-FFF2-40B4-BE49-F238E27FC236}">
                <a16:creationId xmlns:a16="http://schemas.microsoft.com/office/drawing/2014/main" id="{86B7C903-539E-465F-956B-659B5707F577}"/>
              </a:ext>
            </a:extLst>
          </p:cNvPr>
          <p:cNvSpPr txBox="1">
            <a:spLocks/>
          </p:cNvSpPr>
          <p:nvPr/>
        </p:nvSpPr>
        <p:spPr>
          <a:xfrm>
            <a:off x="838200" y="794556"/>
            <a:ext cx="5404221" cy="4982906"/>
          </a:xfrm>
          <a:prstGeom prst="rect">
            <a:avLst/>
          </a:prstGeom>
        </p:spPr>
        <p:txBody>
          <a:bodyPr/>
          <a:lstStyle>
            <a:lvl1pPr marL="457200" indent="-457200" algn="l" defTabSz="914400" rtl="0" eaLnBrk="1" latinLnBrk="0" hangingPunct="1">
              <a:lnSpc>
                <a:spcPct val="10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sv-SE" sz="1800" dirty="0"/>
          </a:p>
          <a:p>
            <a:pPr marL="0" indent="0">
              <a:buFontTx/>
              <a:buNone/>
            </a:pPr>
            <a:endParaRPr lang="sv-SE" sz="1800" i="1" dirty="0"/>
          </a:p>
          <a:p>
            <a:r>
              <a:rPr lang="sv-SE" sz="1800" b="1" dirty="0"/>
              <a:t>Hållbar konsumtion och produktion</a:t>
            </a:r>
            <a:r>
              <a:rPr lang="sv-SE" sz="1800" dirty="0"/>
              <a:t> - innebär inte bara miljöfördelar utan även sociala och ekonomiska fördelar såsom ökad konkurrenskraft, tillväxt på såväl den lokala som globala marknaden, ökad sysselsättning, förbättrad hälsa och minskad fattigdom. </a:t>
            </a:r>
            <a:r>
              <a:rPr lang="sv-SE" sz="1800" i="1" dirty="0"/>
              <a:t>Vi bidrar till delmålen genom att:</a:t>
            </a:r>
          </a:p>
          <a:p>
            <a:r>
              <a:rPr lang="sv-SE" sz="1800" i="1" dirty="0"/>
              <a:t>Aktivt arbeta med att minska mängden avfall, vara </a:t>
            </a:r>
            <a:r>
              <a:rPr lang="sv-SE" sz="1800" i="1" dirty="0" err="1"/>
              <a:t>Kranmärkta</a:t>
            </a:r>
            <a:r>
              <a:rPr lang="sv-SE" sz="1800" i="1" dirty="0"/>
              <a:t>, använda </a:t>
            </a:r>
            <a:r>
              <a:rPr lang="sv-SE" sz="1800" i="1" dirty="0" err="1"/>
              <a:t>Ichemistry</a:t>
            </a:r>
            <a:r>
              <a:rPr lang="sv-SE" sz="1800" i="1" dirty="0"/>
              <a:t> samt genom att ställa tydliga krav och uppföljningar på våra leverantörer på att ha hållbara produkter. </a:t>
            </a:r>
          </a:p>
        </p:txBody>
      </p:sp>
    </p:spTree>
    <p:extLst>
      <p:ext uri="{BB962C8B-B14F-4D97-AF65-F5344CB8AC3E}">
        <p14:creationId xmlns:p14="http://schemas.microsoft.com/office/powerpoint/2010/main" val="3617535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1ED2B1DE-17EC-44E9-BC74-A1BDB7FAA3BB}"/>
              </a:ext>
            </a:extLst>
          </p:cNvPr>
          <p:cNvSpPr>
            <a:spLocks noGrp="1"/>
          </p:cNvSpPr>
          <p:nvPr>
            <p:ph type="title"/>
          </p:nvPr>
        </p:nvSpPr>
        <p:spPr>
          <a:xfrm>
            <a:off x="838200" y="784225"/>
            <a:ext cx="10866438" cy="1655763"/>
          </a:xfrm>
        </p:spPr>
        <p:txBody>
          <a:bodyPr/>
          <a:lstStyle/>
          <a:p>
            <a:r>
              <a:rPr lang="sv-SE" sz="2000" b="1" dirty="0"/>
              <a:t>Så möter vi FN:s globala mål</a:t>
            </a:r>
          </a:p>
        </p:txBody>
      </p:sp>
      <p:pic>
        <p:nvPicPr>
          <p:cNvPr id="5" name="Picture 2" descr="13. Bekämpa klimatförändringarna. Mörkgrön kvadrat, text och symbol i vitt. Ett öga, där irisen är ett jordklot.">
            <a:extLst>
              <a:ext uri="{FF2B5EF4-FFF2-40B4-BE49-F238E27FC236}">
                <a16:creationId xmlns:a16="http://schemas.microsoft.com/office/drawing/2014/main" id="{0E23BEAF-6FCA-48C6-A2D5-EBF11BCF96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3983" y="1915992"/>
            <a:ext cx="2953544" cy="2953544"/>
          </a:xfrm>
          <a:prstGeom prst="rect">
            <a:avLst/>
          </a:prstGeom>
          <a:noFill/>
          <a:extLst>
            <a:ext uri="{909E8E84-426E-40DD-AFC4-6F175D3DCCD1}">
              <a14:hiddenFill xmlns:a14="http://schemas.microsoft.com/office/drawing/2010/main">
                <a:solidFill>
                  <a:srgbClr val="FFFFFF"/>
                </a:solidFill>
              </a14:hiddenFill>
            </a:ext>
          </a:extLst>
        </p:spPr>
      </p:pic>
      <p:sp>
        <p:nvSpPr>
          <p:cNvPr id="8" name="Platshållare för innehåll 13">
            <a:extLst>
              <a:ext uri="{FF2B5EF4-FFF2-40B4-BE49-F238E27FC236}">
                <a16:creationId xmlns:a16="http://schemas.microsoft.com/office/drawing/2014/main" id="{ED7B30E4-B7EA-4D01-9FEC-9323D71507F2}"/>
              </a:ext>
            </a:extLst>
          </p:cNvPr>
          <p:cNvSpPr>
            <a:spLocks noGrp="1"/>
          </p:cNvSpPr>
          <p:nvPr>
            <p:ph idx="1"/>
          </p:nvPr>
        </p:nvSpPr>
        <p:spPr>
          <a:xfrm>
            <a:off x="838200" y="1090869"/>
            <a:ext cx="6041675" cy="4982906"/>
          </a:xfrm>
        </p:spPr>
        <p:txBody>
          <a:bodyPr/>
          <a:lstStyle/>
          <a:p>
            <a:pPr marL="0" indent="0">
              <a:buNone/>
            </a:pPr>
            <a:endParaRPr lang="sv-SE" sz="1800" dirty="0"/>
          </a:p>
          <a:p>
            <a:r>
              <a:rPr lang="sv-SE" sz="1800" b="1" dirty="0"/>
              <a:t>Bekämpa klimatförändringarna</a:t>
            </a:r>
            <a:r>
              <a:rPr lang="sv-SE" sz="1800" dirty="0"/>
              <a:t> - Utsläppen av växthusgaser fortsätter att stiga och som följd riskerar vi att nå en genomsnittlig global uppvärmning som överstiger två grader, vilket skulle få allvarliga konsekvenser för ekosystem, havsförsurning, mänsklig säkerhet, matproduktion, vattentillgång, hälsa och ökad risk för naturkatastrofer. </a:t>
            </a:r>
            <a:r>
              <a:rPr lang="sv-SE" sz="1800" i="1" dirty="0"/>
              <a:t>Vi bidrar till delmålen genom att:</a:t>
            </a:r>
          </a:p>
          <a:p>
            <a:r>
              <a:rPr lang="sv-SE" sz="1800" i="1" dirty="0"/>
              <a:t>Använda Automile, ruttoptimering och elektroniska körjournaler i våra fordon, genom att vara </a:t>
            </a:r>
            <a:r>
              <a:rPr lang="sv-SE" sz="1800" i="1" dirty="0" err="1"/>
              <a:t>Kranmärkta</a:t>
            </a:r>
            <a:r>
              <a:rPr lang="sv-SE" sz="1800" i="1" dirty="0"/>
              <a:t>, </a:t>
            </a:r>
            <a:r>
              <a:rPr lang="sv-SE" sz="1800" i="1" dirty="0" err="1"/>
              <a:t>IChemistry</a:t>
            </a:r>
            <a:r>
              <a:rPr lang="sv-SE" sz="1800" i="1" dirty="0"/>
              <a:t> och att ställa tydliga krav på våra leverantörer på att ha hållbara produkter. </a:t>
            </a:r>
          </a:p>
          <a:p>
            <a:pPr marL="0" indent="0">
              <a:buNone/>
            </a:pPr>
            <a:endParaRPr lang="sv-SE" sz="1800" i="1" dirty="0"/>
          </a:p>
          <a:p>
            <a:endParaRPr lang="sv-SE" sz="1800" dirty="0"/>
          </a:p>
          <a:p>
            <a:endParaRPr lang="sv-SE" sz="1800" i="1" dirty="0"/>
          </a:p>
        </p:txBody>
      </p:sp>
    </p:spTree>
    <p:extLst>
      <p:ext uri="{BB962C8B-B14F-4D97-AF65-F5344CB8AC3E}">
        <p14:creationId xmlns:p14="http://schemas.microsoft.com/office/powerpoint/2010/main" val="3439019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CB21892-1B5C-4445-B266-DACB1EB6C2A3}"/>
              </a:ext>
            </a:extLst>
          </p:cNvPr>
          <p:cNvSpPr>
            <a:spLocks noGrp="1"/>
          </p:cNvSpPr>
          <p:nvPr>
            <p:ph type="title"/>
          </p:nvPr>
        </p:nvSpPr>
        <p:spPr>
          <a:xfrm>
            <a:off x="838200" y="784225"/>
            <a:ext cx="10866438" cy="1655763"/>
          </a:xfrm>
        </p:spPr>
        <p:txBody>
          <a:bodyPr/>
          <a:lstStyle/>
          <a:p>
            <a:r>
              <a:rPr lang="sv-SE" sz="2000" b="1" dirty="0"/>
              <a:t>Så möter vi FN:s globala mål</a:t>
            </a:r>
          </a:p>
        </p:txBody>
      </p:sp>
      <p:pic>
        <p:nvPicPr>
          <p:cNvPr id="5" name="Bildobjekt 4">
            <a:extLst>
              <a:ext uri="{FF2B5EF4-FFF2-40B4-BE49-F238E27FC236}">
                <a16:creationId xmlns:a16="http://schemas.microsoft.com/office/drawing/2014/main" id="{7ABCBA59-8E9A-41ED-A1C3-19B97C49753E}"/>
              </a:ext>
            </a:extLst>
          </p:cNvPr>
          <p:cNvPicPr>
            <a:picLocks noChangeAspect="1"/>
          </p:cNvPicPr>
          <p:nvPr/>
        </p:nvPicPr>
        <p:blipFill>
          <a:blip r:embed="rId2"/>
          <a:stretch>
            <a:fillRect/>
          </a:stretch>
        </p:blipFill>
        <p:spPr>
          <a:xfrm>
            <a:off x="7891894" y="1987171"/>
            <a:ext cx="2883658" cy="2883658"/>
          </a:xfrm>
          <a:prstGeom prst="rect">
            <a:avLst/>
          </a:prstGeom>
        </p:spPr>
      </p:pic>
      <p:sp>
        <p:nvSpPr>
          <p:cNvPr id="6" name="Platshållare för innehåll 13">
            <a:extLst>
              <a:ext uri="{FF2B5EF4-FFF2-40B4-BE49-F238E27FC236}">
                <a16:creationId xmlns:a16="http://schemas.microsoft.com/office/drawing/2014/main" id="{E0C0DA6E-F5D6-4C6B-B015-75A5FB40E6F7}"/>
              </a:ext>
            </a:extLst>
          </p:cNvPr>
          <p:cNvSpPr>
            <a:spLocks noGrp="1"/>
          </p:cNvSpPr>
          <p:nvPr>
            <p:ph idx="1"/>
          </p:nvPr>
        </p:nvSpPr>
        <p:spPr>
          <a:xfrm>
            <a:off x="838200" y="1003074"/>
            <a:ext cx="5609253" cy="3525837"/>
          </a:xfrm>
        </p:spPr>
        <p:txBody>
          <a:bodyPr/>
          <a:lstStyle/>
          <a:p>
            <a:pPr marL="0" indent="0">
              <a:buNone/>
            </a:pPr>
            <a:endParaRPr lang="sv-SE" sz="1800" dirty="0"/>
          </a:p>
          <a:p>
            <a:pPr marL="0" indent="0">
              <a:buNone/>
            </a:pPr>
            <a:endParaRPr lang="sv-SE" sz="1800" i="1" dirty="0"/>
          </a:p>
          <a:p>
            <a:r>
              <a:rPr lang="sv-SE" sz="1800" b="1" dirty="0"/>
              <a:t>Ekosystem och biologisk mångfald</a:t>
            </a:r>
            <a:r>
              <a:rPr lang="sv-SE" sz="1800" dirty="0"/>
              <a:t> - Hållbara ekosystem och biologisk mångfald är grunden för vårt liv på jorden. </a:t>
            </a:r>
            <a:r>
              <a:rPr lang="sv-SE" sz="1800" i="1" dirty="0"/>
              <a:t>Vi bidrar till delmålen genom att:</a:t>
            </a:r>
          </a:p>
          <a:p>
            <a:pPr marL="0" indent="0">
              <a:buNone/>
            </a:pPr>
            <a:endParaRPr lang="sv-SE" sz="1800" dirty="0"/>
          </a:p>
          <a:p>
            <a:r>
              <a:rPr lang="sv-SE" sz="1800" i="1" dirty="0"/>
              <a:t>Vi köper certifierat och ekologiskt och använder alltid grön el där det är möjligt. Vi använder ekologiskt bekämpningsmedel, såsom ättika och hetvatten och vi har valt att använda HVO bränsle. Vi bygger dessutom våra egna insektshotell.</a:t>
            </a:r>
          </a:p>
        </p:txBody>
      </p:sp>
    </p:spTree>
    <p:extLst>
      <p:ext uri="{BB962C8B-B14F-4D97-AF65-F5344CB8AC3E}">
        <p14:creationId xmlns:p14="http://schemas.microsoft.com/office/powerpoint/2010/main" val="184135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76D5C585-3B94-428E-ADD3-9D7F1C022444}"/>
              </a:ext>
            </a:extLst>
          </p:cNvPr>
          <p:cNvSpPr>
            <a:spLocks noGrp="1"/>
          </p:cNvSpPr>
          <p:nvPr>
            <p:ph type="title"/>
          </p:nvPr>
        </p:nvSpPr>
        <p:spPr>
          <a:xfrm>
            <a:off x="838200" y="784225"/>
            <a:ext cx="10866438" cy="1655763"/>
          </a:xfrm>
        </p:spPr>
        <p:txBody>
          <a:bodyPr/>
          <a:lstStyle/>
          <a:p>
            <a:r>
              <a:rPr lang="sv-SE" sz="2000" b="1" dirty="0"/>
              <a:t>Så möter vi FN:s globala mål</a:t>
            </a:r>
          </a:p>
        </p:txBody>
      </p:sp>
      <p:sp>
        <p:nvSpPr>
          <p:cNvPr id="5" name="Platshållare för innehåll 13">
            <a:extLst>
              <a:ext uri="{FF2B5EF4-FFF2-40B4-BE49-F238E27FC236}">
                <a16:creationId xmlns:a16="http://schemas.microsoft.com/office/drawing/2014/main" id="{986FCB9C-F754-4C08-9507-C61E13B36681}"/>
              </a:ext>
            </a:extLst>
          </p:cNvPr>
          <p:cNvSpPr txBox="1">
            <a:spLocks/>
          </p:cNvSpPr>
          <p:nvPr/>
        </p:nvSpPr>
        <p:spPr>
          <a:xfrm>
            <a:off x="838200" y="1095260"/>
            <a:ext cx="5973388" cy="4667479"/>
          </a:xfrm>
          <a:prstGeom prst="rect">
            <a:avLst/>
          </a:prstGeom>
        </p:spPr>
        <p:txBody>
          <a:bodyPr/>
          <a:lstStyle>
            <a:lvl1pPr marL="457200" indent="-457200" algn="l" defTabSz="914400" rtl="0" eaLnBrk="1" latinLnBrk="0" hangingPunct="1">
              <a:lnSpc>
                <a:spcPct val="10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sv-SE" sz="1800" dirty="0"/>
          </a:p>
          <a:p>
            <a:r>
              <a:rPr lang="sv-SE" sz="1800" b="1" dirty="0"/>
              <a:t>Fredliga och inkluderande samhällen</a:t>
            </a:r>
            <a:r>
              <a:rPr lang="sv-SE" sz="1800" dirty="0"/>
              <a:t> - Främja fredliga och inkluderande samhällen för hållbar utveckling, tillhandahålla tillgång till rättvisa för alla samt bygga upp effektiva, och inkluderande institutioner med ansvarsutkrävande på alla nivåer.  </a:t>
            </a:r>
            <a:r>
              <a:rPr lang="sv-SE" sz="1800" i="1" dirty="0"/>
              <a:t>Vi bidrar till delmålen genom att:</a:t>
            </a:r>
          </a:p>
          <a:p>
            <a:pPr marL="0" indent="0">
              <a:buFontTx/>
              <a:buNone/>
            </a:pPr>
            <a:endParaRPr lang="sv-SE" sz="1800" dirty="0"/>
          </a:p>
          <a:p>
            <a:r>
              <a:rPr lang="sv-SE" sz="1800" i="1" dirty="0"/>
              <a:t>Ta ett socialt ansvar och bidrar till samhällsutveckling och lokala initiativ genom projekt och bidrag med inriktning barn och ungdom och dem som står utanför arbetsmarknaden. ”Framtidens service”, ”Hitta rätt direkt”, Arbetsplatsförlagd utbildning inom yttre skötsel och bidrag till BRIS och Star for </a:t>
            </a:r>
            <a:r>
              <a:rPr lang="sv-SE" sz="1800" i="1" dirty="0" err="1"/>
              <a:t>life</a:t>
            </a:r>
            <a:r>
              <a:rPr lang="sv-SE" sz="1800" i="1" dirty="0"/>
              <a:t> är några exempel på vårt sociala arbete.</a:t>
            </a:r>
          </a:p>
          <a:p>
            <a:endParaRPr lang="sv-SE" sz="1800" dirty="0"/>
          </a:p>
          <a:p>
            <a:endParaRPr lang="sv-SE" sz="1800" dirty="0"/>
          </a:p>
        </p:txBody>
      </p:sp>
      <p:pic>
        <p:nvPicPr>
          <p:cNvPr id="8" name="Picture 2" descr="16. Fredliga och inkluderande samhällen. Kungsblå kvadrat, text och symbol i vitt. En fredsduva med kvist i näbben, sitter på skaftet av en domarklubba.">
            <a:extLst>
              <a:ext uri="{FF2B5EF4-FFF2-40B4-BE49-F238E27FC236}">
                <a16:creationId xmlns:a16="http://schemas.microsoft.com/office/drawing/2014/main" id="{634E62D9-2BDC-4709-847A-B841C0A4FA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49" y="1952836"/>
            <a:ext cx="2952328"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19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ubrik 2">
            <a:extLst>
              <a:ext uri="{FF2B5EF4-FFF2-40B4-BE49-F238E27FC236}">
                <a16:creationId xmlns:a16="http://schemas.microsoft.com/office/drawing/2014/main" id="{41937CD9-F59D-436E-B4C8-55745683557E}"/>
              </a:ext>
            </a:extLst>
          </p:cNvPr>
          <p:cNvSpPr>
            <a:spLocks noGrp="1"/>
          </p:cNvSpPr>
          <p:nvPr>
            <p:ph type="title"/>
          </p:nvPr>
        </p:nvSpPr>
        <p:spPr>
          <a:xfrm>
            <a:off x="838199" y="1068891"/>
            <a:ext cx="4259731" cy="1985085"/>
          </a:xfrm>
        </p:spPr>
        <p:txBody>
          <a:bodyPr vert="horz" lIns="91440" tIns="45720" rIns="91440" bIns="45720" rtlCol="0" anchor="b">
            <a:normAutofit/>
          </a:bodyPr>
          <a:lstStyle/>
          <a:p>
            <a:pPr algn="ctr">
              <a:lnSpc>
                <a:spcPct val="90000"/>
              </a:lnSpc>
            </a:pPr>
            <a:r>
              <a:rPr lang="en-US" sz="4100" kern="1200">
                <a:solidFill>
                  <a:schemeClr val="tx1"/>
                </a:solidFill>
                <a:latin typeface="+mj-lt"/>
                <a:ea typeface="+mj-ea"/>
                <a:cs typeface="+mj-cs"/>
              </a:rPr>
              <a:t>Fokusområden kopplade till de globala målen</a:t>
            </a:r>
          </a:p>
        </p:txBody>
      </p:sp>
      <p:sp>
        <p:nvSpPr>
          <p:cNvPr id="20" name="Freeform: Shape 15">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Bildobjekt 6">
            <a:extLst>
              <a:ext uri="{FF2B5EF4-FFF2-40B4-BE49-F238E27FC236}">
                <a16:creationId xmlns:a16="http://schemas.microsoft.com/office/drawing/2014/main" id="{25CA21DC-4693-45BD-9EE0-ADA477A19F9E}"/>
              </a:ext>
            </a:extLst>
          </p:cNvPr>
          <p:cNvPicPr>
            <a:picLocks noChangeAspect="1"/>
          </p:cNvPicPr>
          <p:nvPr/>
        </p:nvPicPr>
        <p:blipFill>
          <a:blip r:embed="rId2"/>
          <a:stretch>
            <a:fillRect/>
          </a:stretch>
        </p:blipFill>
        <p:spPr>
          <a:xfrm>
            <a:off x="1049617" y="4627435"/>
            <a:ext cx="3836894" cy="306951"/>
          </a:xfrm>
          <a:prstGeom prst="rect">
            <a:avLst/>
          </a:prstGeom>
        </p:spPr>
      </p:pic>
      <p:sp>
        <p:nvSpPr>
          <p:cNvPr id="21"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tshållare för innehåll 1">
            <a:extLst>
              <a:ext uri="{FF2B5EF4-FFF2-40B4-BE49-F238E27FC236}">
                <a16:creationId xmlns:a16="http://schemas.microsoft.com/office/drawing/2014/main" id="{31B35336-6450-469B-BD9B-45621FAB6568}"/>
              </a:ext>
            </a:extLst>
          </p:cNvPr>
          <p:cNvSpPr>
            <a:spLocks noGrp="1"/>
          </p:cNvSpPr>
          <p:nvPr>
            <p:ph idx="1"/>
          </p:nvPr>
        </p:nvSpPr>
        <p:spPr>
          <a:xfrm>
            <a:off x="6586415" y="723153"/>
            <a:ext cx="4555782" cy="5392482"/>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400" b="1"/>
              <a:t>Jämställdhet</a:t>
            </a:r>
            <a:r>
              <a:rPr lang="en-US" sz="1400"/>
              <a:t> – vi verkar inom en mansdominerad bransch och kan göra skillnad inom både mångfald och jämställdhet. I vår koncernledning har vi t ex 56% kvinnor.</a:t>
            </a:r>
          </a:p>
          <a:p>
            <a:pPr indent="-228600">
              <a:lnSpc>
                <a:spcPct val="90000"/>
              </a:lnSpc>
              <a:buFont typeface="Arial" panose="020B0604020202020204" pitchFamily="34" charset="0"/>
              <a:buChar char="•"/>
            </a:pPr>
            <a:r>
              <a:rPr lang="en-US" sz="1400" b="1"/>
              <a:t>Anständiga arbetsvillkor och ekonomisk tillväxt – </a:t>
            </a:r>
            <a:r>
              <a:rPr lang="en-US" sz="1400"/>
              <a:t>vi vill attrahera och utveckla medarbetare genom att t ex vara aktiva inom social utveckling, genom utbildningar, daglig avstämning av NMI samt vara aktiva inom avvikelse- och förbättringsrapportering. Våra policyer för jämställdhet och mot diskriminering är en del av vårt DNA liksom vårt stora engagemang för unga.</a:t>
            </a:r>
          </a:p>
          <a:p>
            <a:pPr indent="-228600">
              <a:lnSpc>
                <a:spcPct val="90000"/>
              </a:lnSpc>
              <a:buFont typeface="Arial" panose="020B0604020202020204" pitchFamily="34" charset="0"/>
              <a:buChar char="•"/>
            </a:pPr>
            <a:r>
              <a:rPr lang="en-US" sz="1400" b="1"/>
              <a:t>Hållbar konsumtion och produktion </a:t>
            </a:r>
            <a:r>
              <a:rPr lang="en-US" sz="1400"/>
              <a:t>– arbetar vi med genom ansvarsfulla inköp och kravställning på våra leverantörer och erbjuda certifierade och hållbara lösningar och tjänster.</a:t>
            </a:r>
          </a:p>
          <a:p>
            <a:pPr indent="-228600">
              <a:lnSpc>
                <a:spcPct val="90000"/>
              </a:lnSpc>
              <a:buFont typeface="Arial" panose="020B0604020202020204" pitchFamily="34" charset="0"/>
              <a:buChar char="•"/>
            </a:pPr>
            <a:r>
              <a:rPr lang="en-US" sz="1400" b="1"/>
              <a:t>Bekämpa klimatförändringarna </a:t>
            </a:r>
            <a:r>
              <a:rPr lang="en-US" sz="1400"/>
              <a:t>– genom att minska vårt klimatavtryck genom lägre kemikalieanvändning, ökad återvinning, öka andelen förnybar energi i fastigheter och lägre CO2-utsläpp från transporter</a:t>
            </a:r>
          </a:p>
          <a:p>
            <a:pPr indent="-228600">
              <a:lnSpc>
                <a:spcPct val="90000"/>
              </a:lnSpc>
              <a:buFont typeface="Arial" panose="020B0604020202020204" pitchFamily="34" charset="0"/>
              <a:buChar char="•"/>
            </a:pPr>
            <a:endParaRPr lang="en-US" sz="1400"/>
          </a:p>
          <a:p>
            <a:pPr marL="0" indent="-228600">
              <a:lnSpc>
                <a:spcPct val="90000"/>
              </a:lnSpc>
              <a:buFont typeface="Arial" panose="020B0604020202020204" pitchFamily="34" charset="0"/>
              <a:buChar char="•"/>
            </a:pPr>
            <a:endParaRPr lang="en-US" sz="1400"/>
          </a:p>
        </p:txBody>
      </p:sp>
    </p:spTree>
    <p:extLst>
      <p:ext uri="{BB962C8B-B14F-4D97-AF65-F5344CB8AC3E}">
        <p14:creationId xmlns:p14="http://schemas.microsoft.com/office/powerpoint/2010/main" val="15453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B761D66-8AF2-46AC-894D-9242B3A54082}"/>
              </a:ext>
            </a:extLst>
          </p:cNvPr>
          <p:cNvSpPr>
            <a:spLocks noGrp="1"/>
          </p:cNvSpPr>
          <p:nvPr>
            <p:ph type="title"/>
          </p:nvPr>
        </p:nvSpPr>
        <p:spPr>
          <a:xfrm>
            <a:off x="640080" y="329184"/>
            <a:ext cx="6894576" cy="1783080"/>
          </a:xfrm>
        </p:spPr>
        <p:txBody>
          <a:bodyPr vert="horz" lIns="91440" tIns="45720" rIns="91440" bIns="45720" rtlCol="0" anchor="b">
            <a:normAutofit/>
          </a:bodyPr>
          <a:lstStyle/>
          <a:p>
            <a:pPr>
              <a:lnSpc>
                <a:spcPct val="90000"/>
              </a:lnSpc>
            </a:pPr>
            <a:r>
              <a:rPr lang="en-US" sz="3000">
                <a:solidFill>
                  <a:schemeClr val="tx1"/>
                </a:solidFill>
              </a:rPr>
              <a:t>Vi är en jämställd och inkluderande arbetsplats med ett helhetsperspektiv på hållbarhet</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tshållare för innehåll 2">
            <a:extLst>
              <a:ext uri="{FF2B5EF4-FFF2-40B4-BE49-F238E27FC236}">
                <a16:creationId xmlns:a16="http://schemas.microsoft.com/office/drawing/2014/main" id="{881E0693-6F19-4A01-82F0-D0CCF349C274}"/>
              </a:ext>
            </a:extLst>
          </p:cNvPr>
          <p:cNvSpPr txBox="1">
            <a:spLocks/>
          </p:cNvSpPr>
          <p:nvPr/>
        </p:nvSpPr>
        <p:spPr>
          <a:xfrm>
            <a:off x="640080" y="2706624"/>
            <a:ext cx="6894576" cy="3483864"/>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1400"/>
              <a:t>Hållbarhet är en viktig grund i vårt arbete och har så varit sedan starten 1987</a:t>
            </a:r>
          </a:p>
          <a:p>
            <a:pPr indent="-228600">
              <a:lnSpc>
                <a:spcPct val="90000"/>
              </a:lnSpc>
              <a:buFont typeface="Arial" panose="020B0604020202020204" pitchFamily="34" charset="0"/>
              <a:buChar char="•"/>
            </a:pPr>
            <a:r>
              <a:rPr lang="en-US" sz="1400"/>
              <a:t>Vår grundare Bengt Jildmalms hjärta har alltid brunnit för viktiga samhällsfrågor och har sett till att vi tar vårt ansvar för att bidra till ett bättre samhälle </a:t>
            </a:r>
          </a:p>
          <a:p>
            <a:pPr indent="-228600">
              <a:lnSpc>
                <a:spcPct val="90000"/>
              </a:lnSpc>
              <a:buFont typeface="Arial" panose="020B0604020202020204" pitchFamily="34" charset="0"/>
              <a:buChar char="•"/>
            </a:pPr>
            <a:r>
              <a:rPr lang="en-US" sz="1400"/>
              <a:t>Vi förvaltar ett viktigt arv där vi som FM-aktör vet att vi kan göra skillnad både för individen och för samhället – det är en roll vi tar på största allvar!</a:t>
            </a:r>
          </a:p>
          <a:p>
            <a:pPr indent="-228600">
              <a:lnSpc>
                <a:spcPct val="90000"/>
              </a:lnSpc>
              <a:buFont typeface="Arial" panose="020B0604020202020204" pitchFamily="34" charset="0"/>
              <a:buChar char="•"/>
            </a:pPr>
            <a:r>
              <a:rPr lang="en-US" sz="1400"/>
              <a:t>Vi har ett stort engagemang och arbetar aktivt med branschens utveckling och se till att unga får möjlighet till utbildning och anställning inom en trygg framtidsbransch</a:t>
            </a:r>
          </a:p>
          <a:p>
            <a:pPr lvl="1"/>
            <a:r>
              <a:rPr lang="en-US" sz="1400"/>
              <a:t>Vi är därför delägare i Fastighetsakademin och flitiga föreläsare inom FM-branschens olika utbildningar</a:t>
            </a:r>
          </a:p>
          <a:p>
            <a:pPr lvl="1"/>
            <a:r>
              <a:rPr lang="en-US" sz="1400"/>
              <a:t>Vi har satsat starkt på ungas integration i utsatta områden med framgångsrika samarbeten såsom Framtidens Service</a:t>
            </a:r>
          </a:p>
          <a:p>
            <a:pPr marL="273050" lvl="1"/>
            <a:endParaRPr lang="en-US" sz="1400"/>
          </a:p>
        </p:txBody>
      </p:sp>
      <p:pic>
        <p:nvPicPr>
          <p:cNvPr id="4" name="Platshållare för innehåll 10" descr="En bild som visar person, person, kläder, inomhus&#10;&#10;Automatiskt genererad beskrivning">
            <a:extLst>
              <a:ext uri="{FF2B5EF4-FFF2-40B4-BE49-F238E27FC236}">
                <a16:creationId xmlns:a16="http://schemas.microsoft.com/office/drawing/2014/main" id="{577E56A2-9E80-4553-AF47-5C3ACF4ED54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63840" y="543854"/>
            <a:ext cx="4014216" cy="3000627"/>
          </a:xfrm>
          <a:prstGeom prst="rect">
            <a:avLst/>
          </a:prstGeom>
        </p:spPr>
      </p:pic>
      <p:pic>
        <p:nvPicPr>
          <p:cNvPr id="7" name="Bildobjekt 6">
            <a:extLst>
              <a:ext uri="{FF2B5EF4-FFF2-40B4-BE49-F238E27FC236}">
                <a16:creationId xmlns:a16="http://schemas.microsoft.com/office/drawing/2014/main" id="{900E3CC8-DE1C-4B62-BF40-769D9062911A}"/>
              </a:ext>
            </a:extLst>
          </p:cNvPr>
          <p:cNvPicPr>
            <a:picLocks noChangeAspect="1"/>
          </p:cNvPicPr>
          <p:nvPr/>
        </p:nvPicPr>
        <p:blipFill>
          <a:blip r:embed="rId4"/>
          <a:stretch>
            <a:fillRect/>
          </a:stretch>
        </p:blipFill>
        <p:spPr>
          <a:xfrm>
            <a:off x="7863840" y="4681908"/>
            <a:ext cx="3995928" cy="970841"/>
          </a:xfrm>
          <a:prstGeom prst="rect">
            <a:avLst/>
          </a:prstGeom>
        </p:spPr>
      </p:pic>
    </p:spTree>
    <p:extLst>
      <p:ext uri="{BB962C8B-B14F-4D97-AF65-F5344CB8AC3E}">
        <p14:creationId xmlns:p14="http://schemas.microsoft.com/office/powerpoint/2010/main" val="8621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a:extLst>
              <a:ext uri="{FF2B5EF4-FFF2-40B4-BE49-F238E27FC236}">
                <a16:creationId xmlns:a16="http://schemas.microsoft.com/office/drawing/2014/main" id="{5F9A6AD6-F283-4556-A274-752164F8A807}"/>
              </a:ext>
            </a:extLst>
          </p:cNvPr>
          <p:cNvSpPr>
            <a:spLocks noGrp="1"/>
          </p:cNvSpPr>
          <p:nvPr>
            <p:ph type="title"/>
          </p:nvPr>
        </p:nvSpPr>
        <p:spPr>
          <a:xfrm>
            <a:off x="838200" y="784225"/>
            <a:ext cx="10866438" cy="1655763"/>
          </a:xfrm>
        </p:spPr>
        <p:txBody>
          <a:bodyPr/>
          <a:lstStyle/>
          <a:p>
            <a:r>
              <a:rPr lang="sv-SE" sz="2000" dirty="0"/>
              <a:t>Vi öppnar nya dörrar för unga och dem som står långt från arbetsmarknaden</a:t>
            </a:r>
          </a:p>
        </p:txBody>
      </p:sp>
      <p:sp>
        <p:nvSpPr>
          <p:cNvPr id="6" name="Platshållare för innehåll 1">
            <a:extLst>
              <a:ext uri="{FF2B5EF4-FFF2-40B4-BE49-F238E27FC236}">
                <a16:creationId xmlns:a16="http://schemas.microsoft.com/office/drawing/2014/main" id="{FB01ED4E-DA54-4993-A9E8-AAAAC9B2406C}"/>
              </a:ext>
            </a:extLst>
          </p:cNvPr>
          <p:cNvSpPr>
            <a:spLocks noGrp="1"/>
          </p:cNvSpPr>
          <p:nvPr>
            <p:ph idx="1"/>
          </p:nvPr>
        </p:nvSpPr>
        <p:spPr>
          <a:xfrm>
            <a:off x="838200" y="1358479"/>
            <a:ext cx="10866438" cy="4481512"/>
          </a:xfrm>
        </p:spPr>
        <p:txBody>
          <a:bodyPr/>
          <a:lstStyle/>
          <a:p>
            <a:r>
              <a:rPr lang="sv-SE" sz="1600" dirty="0"/>
              <a:t>Servicebranschen har fantastiska möjligheter att erbjuda tjänster till dem som står långt från arbetsmarknaden och där har vi tydligt positionerat oss för att ta vårt samhällsansvar</a:t>
            </a:r>
          </a:p>
          <a:p>
            <a:r>
              <a:rPr lang="sv-SE" sz="1600" dirty="0"/>
              <a:t>Vi har gjort det till en naturlig del av vårt arbetssätt att arbeta med inkludering</a:t>
            </a:r>
          </a:p>
          <a:p>
            <a:pPr lvl="1"/>
            <a:r>
              <a:rPr lang="sv-SE" sz="1600" dirty="0"/>
              <a:t>Ett exempel är inom vår lokalvårdsleverans där vi i tätt samarbete med arbetsförmedlingen verkar för att ta emot och erbjuda personer som av någon anledning står långt ifrån arbetsmarknaden (nyanlända, långtidsarbetslösa, funktionsnedsättning osv). Bara under första delen av 2020 har vi kunnat erbjuda 25 personer möjligheten att bli aktiva på arbetsmarknaden och att bli en del av vår verksamhet. Även inom övriga verksamheter erbjuds denna möjlighet och vi arbetar för att öka frekvensen även här.</a:t>
            </a:r>
          </a:p>
          <a:p>
            <a:pPr lvl="1"/>
            <a:r>
              <a:rPr lang="sv-SE" sz="1600" dirty="0"/>
              <a:t>Framtidens Service, ett samarbete med Arbetsförmedlingen och bolagen i Framtiden-koncernen i Göteborg. Ett ungdomsprojekt som gav fina resultat.</a:t>
            </a:r>
          </a:p>
          <a:p>
            <a:pPr lvl="1"/>
            <a:r>
              <a:rPr lang="sv-SE" sz="1600" dirty="0"/>
              <a:t>Föreläsningar på Fastighetsbranschens skolor ser vi som viktig och självklar aktivitet för att säkra och bidra till att nya, välutbildade medarbetare kommer till arbetsmarknaden. Möjligheten till detta föranleds av att flera av våra verksamhetschefer sitter med i styrelser/ledningsgrupper för några av fastighetsbranschens viktigaste spelare vad gäller kompetensförsörjning ex Fastighetsakademin och Jensens yrkeshögskola.</a:t>
            </a:r>
          </a:p>
          <a:p>
            <a:pPr lvl="1"/>
            <a:r>
              <a:rPr lang="sv-SE" sz="1600" dirty="0"/>
              <a:t>Genom ett strategiskt och aktivt samarbete med skolor erbjuder vi även löpande LIA praktik inom samtliga delar av våra bolag. En satsning som har lett till några av våra mest framgångsrika rekryteringar.</a:t>
            </a:r>
          </a:p>
          <a:p>
            <a:pPr lvl="1"/>
            <a:endParaRPr lang="sv-SE" sz="1600" dirty="0"/>
          </a:p>
          <a:p>
            <a:pPr marL="457200" lvl="1" indent="0">
              <a:buNone/>
            </a:pPr>
            <a:endParaRPr lang="sv-SE" sz="1600" dirty="0">
              <a:highlight>
                <a:srgbClr val="FFFF00"/>
              </a:highlight>
            </a:endParaRPr>
          </a:p>
          <a:p>
            <a:pPr lvl="1"/>
            <a:endParaRPr lang="sv-SE" sz="1600" dirty="0"/>
          </a:p>
        </p:txBody>
      </p:sp>
      <p:pic>
        <p:nvPicPr>
          <p:cNvPr id="8" name="Bildobjekt 7">
            <a:extLst>
              <a:ext uri="{FF2B5EF4-FFF2-40B4-BE49-F238E27FC236}">
                <a16:creationId xmlns:a16="http://schemas.microsoft.com/office/drawing/2014/main" id="{E4E2438D-31D0-4125-93F1-E6E88C476839}"/>
              </a:ext>
            </a:extLst>
          </p:cNvPr>
          <p:cNvPicPr>
            <a:picLocks noChangeAspect="1"/>
          </p:cNvPicPr>
          <p:nvPr/>
        </p:nvPicPr>
        <p:blipFill>
          <a:blip r:embed="rId2"/>
          <a:stretch>
            <a:fillRect/>
          </a:stretch>
        </p:blipFill>
        <p:spPr>
          <a:xfrm>
            <a:off x="5969379" y="5977810"/>
            <a:ext cx="2686050" cy="657225"/>
          </a:xfrm>
          <a:prstGeom prst="rect">
            <a:avLst/>
          </a:prstGeom>
        </p:spPr>
      </p:pic>
    </p:spTree>
    <p:extLst>
      <p:ext uri="{BB962C8B-B14F-4D97-AF65-F5344CB8AC3E}">
        <p14:creationId xmlns:p14="http://schemas.microsoft.com/office/powerpoint/2010/main" val="29632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ubrik 2">
            <a:extLst>
              <a:ext uri="{FF2B5EF4-FFF2-40B4-BE49-F238E27FC236}">
                <a16:creationId xmlns:a16="http://schemas.microsoft.com/office/drawing/2014/main" id="{0974CB42-4588-42AC-9D50-A3585C44B847}"/>
              </a:ext>
            </a:extLst>
          </p:cNvPr>
          <p:cNvSpPr>
            <a:spLocks noGrp="1"/>
          </p:cNvSpPr>
          <p:nvPr>
            <p:ph type="title"/>
          </p:nvPr>
        </p:nvSpPr>
        <p:spPr>
          <a:xfrm>
            <a:off x="640080" y="329184"/>
            <a:ext cx="6894576" cy="1783080"/>
          </a:xfrm>
        </p:spPr>
        <p:txBody>
          <a:bodyPr vert="horz" lIns="91440" tIns="45720" rIns="91440" bIns="45720" rtlCol="0" anchor="b">
            <a:normAutofit/>
          </a:bodyPr>
          <a:lstStyle/>
          <a:p>
            <a:pPr>
              <a:lnSpc>
                <a:spcPct val="90000"/>
              </a:lnSpc>
            </a:pPr>
            <a:r>
              <a:rPr lang="en-US" sz="5400">
                <a:solidFill>
                  <a:schemeClr val="tx1"/>
                </a:solidFill>
              </a:rPr>
              <a:t>BRIS – för en hållbar social utveckling</a:t>
            </a:r>
          </a:p>
        </p:txBody>
      </p:sp>
      <p:sp>
        <p:nvSpPr>
          <p:cNvPr id="3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tshållare för innehåll 1">
            <a:extLst>
              <a:ext uri="{FF2B5EF4-FFF2-40B4-BE49-F238E27FC236}">
                <a16:creationId xmlns:a16="http://schemas.microsoft.com/office/drawing/2014/main" id="{5AB17FB7-3D41-457C-892B-88B32B33FA5E}"/>
              </a:ext>
            </a:extLst>
          </p:cNvPr>
          <p:cNvSpPr txBox="1">
            <a:spLocks/>
          </p:cNvSpPr>
          <p:nvPr/>
        </p:nvSpPr>
        <p:spPr>
          <a:xfrm>
            <a:off x="640080" y="2706624"/>
            <a:ext cx="6894576" cy="3483864"/>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lnSpc>
                <a:spcPct val="90000"/>
              </a:lnSpc>
              <a:buFont typeface="Arial" panose="020B0604020202020204" pitchFamily="34" charset="0"/>
              <a:buChar char="•"/>
            </a:pPr>
            <a:r>
              <a:rPr lang="en-US" sz="2000"/>
              <a:t>När samhället stänger ner är det extra viktigt att barn fortfarande kan få hjälp. Många barn i Sverige lever under svåra förhållanden - med missbruk, våld och ensamhet. Ett samtal med BRIS kan vara avgörande och faktiskt rädda liv - så en gåva kan göra skillnad på riktigt. </a:t>
            </a:r>
          </a:p>
          <a:p>
            <a:pPr marL="0" indent="-228600">
              <a:lnSpc>
                <a:spcPct val="90000"/>
              </a:lnSpc>
              <a:buFont typeface="Arial" panose="020B0604020202020204" pitchFamily="34" charset="0"/>
              <a:buChar char="•"/>
            </a:pPr>
            <a:endParaRPr lang="en-US" sz="2000"/>
          </a:p>
          <a:p>
            <a:pPr indent="-228600">
              <a:lnSpc>
                <a:spcPct val="90000"/>
              </a:lnSpc>
              <a:buFont typeface="Arial" panose="020B0604020202020204" pitchFamily="34" charset="0"/>
              <a:buChar char="•"/>
            </a:pPr>
            <a:r>
              <a:rPr lang="en-US" sz="2000"/>
              <a:t>Vi väljer att stötta BRIS för att de ska kunna säkerställa sitt stöd för utsatta barn, för när barn berättar finns det hopp. Vi väljer att stötta BRIS i deras arbete med att skapa hopp för framtiden.</a:t>
            </a:r>
          </a:p>
        </p:txBody>
      </p:sp>
      <p:pic>
        <p:nvPicPr>
          <p:cNvPr id="7" name="Platshållare för innehåll 6">
            <a:extLst>
              <a:ext uri="{FF2B5EF4-FFF2-40B4-BE49-F238E27FC236}">
                <a16:creationId xmlns:a16="http://schemas.microsoft.com/office/drawing/2014/main" id="{30833800-6EA1-5DF9-5664-E2E29D1EC3CF}"/>
              </a:ext>
            </a:extLst>
          </p:cNvPr>
          <p:cNvPicPr>
            <a:picLocks noGrp="1" noChangeAspect="1"/>
          </p:cNvPicPr>
          <p:nvPr>
            <p:ph idx="1"/>
          </p:nvPr>
        </p:nvPicPr>
        <p:blipFill>
          <a:blip r:embed="rId3"/>
          <a:stretch>
            <a:fillRect/>
          </a:stretch>
        </p:blipFill>
        <p:spPr>
          <a:xfrm>
            <a:off x="8155963" y="329183"/>
            <a:ext cx="3429969" cy="3429969"/>
          </a:xfrm>
          <a:prstGeom prst="rect">
            <a:avLst/>
          </a:prstGeom>
        </p:spPr>
      </p:pic>
      <p:pic>
        <p:nvPicPr>
          <p:cNvPr id="8" name="Bildobjekt 7">
            <a:extLst>
              <a:ext uri="{FF2B5EF4-FFF2-40B4-BE49-F238E27FC236}">
                <a16:creationId xmlns:a16="http://schemas.microsoft.com/office/drawing/2014/main" id="{FB79E585-7327-4B2C-99BA-87598EADAF94}"/>
              </a:ext>
            </a:extLst>
          </p:cNvPr>
          <p:cNvPicPr>
            <a:picLocks noChangeAspect="1"/>
          </p:cNvPicPr>
          <p:nvPr/>
        </p:nvPicPr>
        <p:blipFill>
          <a:blip r:embed="rId4"/>
          <a:stretch>
            <a:fillRect/>
          </a:stretch>
        </p:blipFill>
        <p:spPr>
          <a:xfrm>
            <a:off x="7863840" y="4673209"/>
            <a:ext cx="3995928" cy="988240"/>
          </a:xfrm>
          <a:prstGeom prst="rect">
            <a:avLst/>
          </a:prstGeom>
        </p:spPr>
      </p:pic>
    </p:spTree>
    <p:extLst>
      <p:ext uri="{BB962C8B-B14F-4D97-AF65-F5344CB8AC3E}">
        <p14:creationId xmlns:p14="http://schemas.microsoft.com/office/powerpoint/2010/main" val="300014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D0ED77D-96F8-4617-A2AD-5D9E89D24E92}"/>
              </a:ext>
            </a:extLst>
          </p:cNvPr>
          <p:cNvSpPr>
            <a:spLocks noGrp="1"/>
          </p:cNvSpPr>
          <p:nvPr>
            <p:ph type="title"/>
          </p:nvPr>
        </p:nvSpPr>
        <p:spPr>
          <a:xfrm>
            <a:off x="630936" y="640080"/>
            <a:ext cx="4818888" cy="1481328"/>
          </a:xfrm>
        </p:spPr>
        <p:txBody>
          <a:bodyPr vert="horz" lIns="91440" tIns="45720" rIns="91440" bIns="45720" rtlCol="0" anchor="b">
            <a:normAutofit/>
          </a:bodyPr>
          <a:lstStyle/>
          <a:p>
            <a:pPr>
              <a:lnSpc>
                <a:spcPct val="90000"/>
              </a:lnSpc>
            </a:pPr>
            <a:r>
              <a:rPr lang="en-US" sz="2600" kern="1200">
                <a:solidFill>
                  <a:schemeClr val="tx1"/>
                </a:solidFill>
                <a:latin typeface="+mj-lt"/>
                <a:ea typeface="+mj-ea"/>
                <a:cs typeface="+mj-cs"/>
              </a:rPr>
              <a:t>Star for life – hjälper unga att formulera och förverkliga sina drömmar!</a:t>
            </a:r>
          </a:p>
        </p:txBody>
      </p:sp>
      <p:sp>
        <p:nvSpPr>
          <p:cNvPr id="3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ruta 5">
            <a:extLst>
              <a:ext uri="{FF2B5EF4-FFF2-40B4-BE49-F238E27FC236}">
                <a16:creationId xmlns:a16="http://schemas.microsoft.com/office/drawing/2014/main" id="{6CA86C52-E6F9-4FBC-B0EF-A9A2842C9287}"/>
              </a:ext>
            </a:extLst>
          </p:cNvPr>
          <p:cNvSpPr txBox="1"/>
          <p:nvPr/>
        </p:nvSpPr>
        <p:spPr>
          <a:xfrm>
            <a:off x="630936" y="2660904"/>
            <a:ext cx="4818888" cy="3547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200"/>
              <a:t>Star for Life är en ideell organisation som arbetar med skolungdomar i södra Afrika.</a:t>
            </a:r>
          </a:p>
          <a:p>
            <a:pPr indent="-228600">
              <a:lnSpc>
                <a:spcPct val="90000"/>
              </a:lnSpc>
              <a:spcAft>
                <a:spcPts val="600"/>
              </a:spcAft>
              <a:buFont typeface="Arial" panose="020B0604020202020204" pitchFamily="34" charset="0"/>
              <a:buChar char="•"/>
            </a:pPr>
            <a:endParaRPr lang="en-US" sz="1200"/>
          </a:p>
          <a:p>
            <a:pPr indent="-228600">
              <a:lnSpc>
                <a:spcPct val="90000"/>
              </a:lnSpc>
              <a:spcAft>
                <a:spcPts val="600"/>
              </a:spcAft>
              <a:buFont typeface="Arial" panose="020B0604020202020204" pitchFamily="34" charset="0"/>
              <a:buChar char="•"/>
            </a:pPr>
            <a:r>
              <a:rPr lang="en-US" sz="1200"/>
              <a:t>Genom ett unikt utbildningsprogram stärker man elevernas självkänsla och motiverar dem att satsa på sin utbildning och fatta kloka livsbeslut. På så vis kan de lättare bygga sig en bättre framtid och som vuxna bidra till ett mer jämlikt, rättvist och hållbart samhälle.</a:t>
            </a:r>
          </a:p>
          <a:p>
            <a:pPr indent="-228600">
              <a:lnSpc>
                <a:spcPct val="90000"/>
              </a:lnSpc>
              <a:spcAft>
                <a:spcPts val="600"/>
              </a:spcAft>
              <a:buFont typeface="Arial" panose="020B0604020202020204" pitchFamily="34" charset="0"/>
              <a:buChar char="•"/>
            </a:pPr>
            <a:endParaRPr lang="en-US" sz="1200"/>
          </a:p>
          <a:p>
            <a:pPr indent="-228600">
              <a:lnSpc>
                <a:spcPct val="90000"/>
              </a:lnSpc>
              <a:spcAft>
                <a:spcPts val="600"/>
              </a:spcAft>
              <a:buFont typeface="Arial" panose="020B0604020202020204" pitchFamily="34" charset="0"/>
              <a:buChar char="•"/>
            </a:pPr>
            <a:r>
              <a:rPr lang="en-US" sz="1200"/>
              <a:t>Star for life finns i dag i 120 skolor i Sydafrika och Namibia, och hittills har drygt 450 000 elever tagit del av Star for Life-metodiken.</a:t>
            </a:r>
          </a:p>
          <a:p>
            <a:pPr indent="-228600">
              <a:lnSpc>
                <a:spcPct val="90000"/>
              </a:lnSpc>
              <a:spcAft>
                <a:spcPts val="600"/>
              </a:spcAft>
              <a:buFont typeface="Arial" panose="020B0604020202020204" pitchFamily="34" charset="0"/>
              <a:buChar char="•"/>
            </a:pPr>
            <a:endParaRPr lang="en-US" sz="1200"/>
          </a:p>
          <a:p>
            <a:pPr indent="-228600">
              <a:lnSpc>
                <a:spcPct val="90000"/>
              </a:lnSpc>
              <a:spcAft>
                <a:spcPts val="600"/>
              </a:spcAft>
              <a:buFont typeface="Arial" panose="020B0604020202020204" pitchFamily="34" charset="0"/>
              <a:buChar char="•"/>
            </a:pPr>
            <a:r>
              <a:rPr lang="en-US" sz="1200"/>
              <a:t>Som en del av vårt hållbarhetsarbete och kopplingen till FN:s globala mål har Primär valt att vara Partners till Star for life.</a:t>
            </a:r>
          </a:p>
          <a:p>
            <a:pPr indent="-228600">
              <a:lnSpc>
                <a:spcPct val="90000"/>
              </a:lnSpc>
              <a:spcAft>
                <a:spcPts val="600"/>
              </a:spcAft>
              <a:buFont typeface="Arial" panose="020B0604020202020204" pitchFamily="34" charset="0"/>
              <a:buChar char="•"/>
            </a:pPr>
            <a:endParaRPr lang="en-US" sz="1200"/>
          </a:p>
        </p:txBody>
      </p:sp>
      <p:pic>
        <p:nvPicPr>
          <p:cNvPr id="4" name="Platshållare för innehåll 3">
            <a:extLst>
              <a:ext uri="{FF2B5EF4-FFF2-40B4-BE49-F238E27FC236}">
                <a16:creationId xmlns:a16="http://schemas.microsoft.com/office/drawing/2014/main" id="{B8FFE6F9-4A31-4DC2-B663-3E5B9A9DB8E5}"/>
              </a:ext>
            </a:extLst>
          </p:cNvPr>
          <p:cNvPicPr>
            <a:picLocks noGrp="1" noChangeAspect="1"/>
          </p:cNvPicPr>
          <p:nvPr>
            <p:ph idx="1"/>
          </p:nvPr>
        </p:nvPicPr>
        <p:blipFill>
          <a:blip r:embed="rId2"/>
          <a:stretch>
            <a:fillRect/>
          </a:stretch>
        </p:blipFill>
        <p:spPr>
          <a:xfrm>
            <a:off x="6220891" y="640080"/>
            <a:ext cx="5215282" cy="5577840"/>
          </a:xfrm>
          <a:prstGeom prst="rect">
            <a:avLst/>
          </a:prstGeom>
        </p:spPr>
      </p:pic>
    </p:spTree>
    <p:extLst>
      <p:ext uri="{BB962C8B-B14F-4D97-AF65-F5344CB8AC3E}">
        <p14:creationId xmlns:p14="http://schemas.microsoft.com/office/powerpoint/2010/main" val="397732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2">
            <a:extLst>
              <a:ext uri="{FF2B5EF4-FFF2-40B4-BE49-F238E27FC236}">
                <a16:creationId xmlns:a16="http://schemas.microsoft.com/office/drawing/2014/main" id="{4013BA85-CE3A-4805-967D-7CD7DA3A87B0}"/>
              </a:ext>
            </a:extLst>
          </p:cNvPr>
          <p:cNvSpPr>
            <a:spLocks noGrp="1"/>
          </p:cNvSpPr>
          <p:nvPr>
            <p:ph type="title"/>
          </p:nvPr>
        </p:nvSpPr>
        <p:spPr>
          <a:xfrm>
            <a:off x="838200" y="784225"/>
            <a:ext cx="10866438" cy="1655763"/>
          </a:xfrm>
        </p:spPr>
        <p:txBody>
          <a:bodyPr/>
          <a:lstStyle/>
          <a:p>
            <a:r>
              <a:rPr lang="sv-SE" sz="2000" dirty="0"/>
              <a:t>HVO – vår moderna fordonsflotta tankas förnybart &amp; hållbart</a:t>
            </a:r>
          </a:p>
        </p:txBody>
      </p:sp>
      <p:sp>
        <p:nvSpPr>
          <p:cNvPr id="6" name="Platshållare för innehåll 1">
            <a:extLst>
              <a:ext uri="{FF2B5EF4-FFF2-40B4-BE49-F238E27FC236}">
                <a16:creationId xmlns:a16="http://schemas.microsoft.com/office/drawing/2014/main" id="{94055C13-3C17-4505-A66D-4BB69D402082}"/>
              </a:ext>
            </a:extLst>
          </p:cNvPr>
          <p:cNvSpPr txBox="1">
            <a:spLocks/>
          </p:cNvSpPr>
          <p:nvPr/>
        </p:nvSpPr>
        <p:spPr bwMode="auto">
          <a:xfrm>
            <a:off x="838200" y="1514604"/>
            <a:ext cx="4176464" cy="4451481"/>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268288" indent="-268288" algn="l" rtl="0" eaLnBrk="1" fontAlgn="base" hangingPunct="1">
              <a:lnSpc>
                <a:spcPct val="90000"/>
              </a:lnSpc>
              <a:spcBef>
                <a:spcPts val="600"/>
              </a:spcBef>
              <a:spcAft>
                <a:spcPct val="0"/>
              </a:spcAft>
              <a:buClr>
                <a:schemeClr val="tx1">
                  <a:lumMod val="65000"/>
                  <a:lumOff val="35000"/>
                </a:schemeClr>
              </a:buClr>
              <a:buFontTx/>
              <a:buBlip>
                <a:blip r:embed="rId2"/>
              </a:buBlip>
              <a:defRPr lang="nb-NO" sz="1600" smtClean="0">
                <a:solidFill>
                  <a:schemeClr val="tx1"/>
                </a:solidFill>
                <a:latin typeface="Trebuchet MS" panose="020B0603020202020204" pitchFamily="34" charset="0"/>
                <a:ea typeface="+mn-ea"/>
                <a:cs typeface="+mn-cs"/>
              </a:defRPr>
            </a:lvl1pPr>
            <a:lvl2pPr marL="450850" indent="-177800" algn="l" rtl="0" eaLnBrk="1" fontAlgn="base" hangingPunct="1">
              <a:lnSpc>
                <a:spcPct val="90000"/>
              </a:lnSpc>
              <a:spcBef>
                <a:spcPts val="600"/>
              </a:spcBef>
              <a:spcAft>
                <a:spcPct val="0"/>
              </a:spcAft>
              <a:buClr>
                <a:schemeClr val="tx1">
                  <a:lumMod val="65000"/>
                  <a:lumOff val="35000"/>
                </a:schemeClr>
              </a:buClr>
              <a:buChar char="–"/>
              <a:defRPr lang="nb-NO" sz="1600" dirty="0" smtClean="0">
                <a:solidFill>
                  <a:schemeClr val="tx1"/>
                </a:solidFill>
                <a:latin typeface="Trebuchet MS" panose="020B0603020202020204" pitchFamily="34" charset="0"/>
              </a:defRPr>
            </a:lvl2pPr>
            <a:lvl3pPr marL="625475" indent="-177800" algn="l" rtl="0" eaLnBrk="1" fontAlgn="base" hangingPunct="1">
              <a:spcBef>
                <a:spcPct val="20000"/>
              </a:spcBef>
              <a:spcAft>
                <a:spcPct val="0"/>
              </a:spcAft>
              <a:buClr>
                <a:schemeClr val="tx1">
                  <a:lumMod val="65000"/>
                  <a:lumOff val="35000"/>
                </a:schemeClr>
              </a:buClr>
              <a:buFont typeface="Arial" panose="020B0604020202020204" pitchFamily="34" charset="0"/>
              <a:buChar char="­"/>
              <a:defRPr sz="1600">
                <a:solidFill>
                  <a:schemeClr val="tx1"/>
                </a:solidFill>
                <a:latin typeface="Trebuchet MS" panose="020B0603020202020204" pitchFamily="34" charset="0"/>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r>
              <a:rPr kumimoji="0" lang="sv-SE" sz="1500" b="0"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rPr>
              <a:t>Att sänka vårt CO2-avtryck är ett av våra viktigaste miljömål</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r>
              <a:rPr kumimoji="0" lang="sv-SE" sz="1500" b="0"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rPr>
              <a:t>Neste MY Förnybar Diesel™ (HVO100) är tillverkat av avfallsfetter, restfetter och vegetabiliska oljor klassificerade som vätebehandlad vegetabilisk olja (HVO100)</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endParaRPr kumimoji="0" lang="sv-SE" sz="1500" b="0"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endParaRPr>
          </a:p>
        </p:txBody>
      </p:sp>
      <p:pic>
        <p:nvPicPr>
          <p:cNvPr id="7" name="Bildobjekt 6">
            <a:extLst>
              <a:ext uri="{FF2B5EF4-FFF2-40B4-BE49-F238E27FC236}">
                <a16:creationId xmlns:a16="http://schemas.microsoft.com/office/drawing/2014/main" id="{69FE81BB-5EFA-4C96-B6C4-51216E8DD01F}"/>
              </a:ext>
            </a:extLst>
          </p:cNvPr>
          <p:cNvPicPr>
            <a:picLocks noChangeAspect="1"/>
          </p:cNvPicPr>
          <p:nvPr/>
        </p:nvPicPr>
        <p:blipFill>
          <a:blip r:embed="rId3"/>
          <a:stretch>
            <a:fillRect/>
          </a:stretch>
        </p:blipFill>
        <p:spPr>
          <a:xfrm>
            <a:off x="1356226" y="3375298"/>
            <a:ext cx="3140412" cy="2085430"/>
          </a:xfrm>
          <a:prstGeom prst="rect">
            <a:avLst/>
          </a:prstGeom>
        </p:spPr>
      </p:pic>
      <p:sp>
        <p:nvSpPr>
          <p:cNvPr id="8" name="Platshållare för innehåll 4">
            <a:extLst>
              <a:ext uri="{FF2B5EF4-FFF2-40B4-BE49-F238E27FC236}">
                <a16:creationId xmlns:a16="http://schemas.microsoft.com/office/drawing/2014/main" id="{C1033E3C-D6F0-4DF3-B4C8-3D8949848C2A}"/>
              </a:ext>
            </a:extLst>
          </p:cNvPr>
          <p:cNvSpPr txBox="1">
            <a:spLocks/>
          </p:cNvSpPr>
          <p:nvPr/>
        </p:nvSpPr>
        <p:spPr bwMode="auto">
          <a:xfrm>
            <a:off x="5698955" y="1203259"/>
            <a:ext cx="4176464" cy="4451481"/>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268288" indent="-268288" algn="l" rtl="0" eaLnBrk="1" fontAlgn="base" hangingPunct="1">
              <a:lnSpc>
                <a:spcPct val="90000"/>
              </a:lnSpc>
              <a:spcBef>
                <a:spcPts val="600"/>
              </a:spcBef>
              <a:spcAft>
                <a:spcPct val="0"/>
              </a:spcAft>
              <a:buClr>
                <a:schemeClr val="tx1">
                  <a:lumMod val="65000"/>
                  <a:lumOff val="35000"/>
                </a:schemeClr>
              </a:buClr>
              <a:buFontTx/>
              <a:buBlip>
                <a:blip r:embed="rId2"/>
              </a:buBlip>
              <a:defRPr lang="nb-NO" sz="1600" smtClean="0">
                <a:solidFill>
                  <a:schemeClr val="tx1"/>
                </a:solidFill>
                <a:latin typeface="Trebuchet MS" panose="020B0603020202020204" pitchFamily="34" charset="0"/>
                <a:ea typeface="+mn-ea"/>
                <a:cs typeface="+mn-cs"/>
              </a:defRPr>
            </a:lvl1pPr>
            <a:lvl2pPr marL="450850" indent="-177800" algn="l" rtl="0" eaLnBrk="1" fontAlgn="base" hangingPunct="1">
              <a:lnSpc>
                <a:spcPct val="90000"/>
              </a:lnSpc>
              <a:spcBef>
                <a:spcPts val="600"/>
              </a:spcBef>
              <a:spcAft>
                <a:spcPct val="0"/>
              </a:spcAft>
              <a:buClr>
                <a:schemeClr val="tx1">
                  <a:lumMod val="65000"/>
                  <a:lumOff val="35000"/>
                </a:schemeClr>
              </a:buClr>
              <a:buChar char="–"/>
              <a:defRPr lang="nb-NO" sz="1600" dirty="0" smtClean="0">
                <a:solidFill>
                  <a:schemeClr val="tx1"/>
                </a:solidFill>
                <a:latin typeface="Trebuchet MS" panose="020B0603020202020204" pitchFamily="34" charset="0"/>
              </a:defRPr>
            </a:lvl2pPr>
            <a:lvl3pPr marL="625475" indent="-177800" algn="l" rtl="0" eaLnBrk="1" fontAlgn="base" hangingPunct="1">
              <a:spcBef>
                <a:spcPct val="20000"/>
              </a:spcBef>
              <a:spcAft>
                <a:spcPct val="0"/>
              </a:spcAft>
              <a:buClr>
                <a:schemeClr val="tx1">
                  <a:lumMod val="65000"/>
                  <a:lumOff val="35000"/>
                </a:schemeClr>
              </a:buClr>
              <a:buFont typeface="Arial" panose="020B0604020202020204" pitchFamily="34" charset="0"/>
              <a:buChar char="­"/>
              <a:defRPr sz="1600">
                <a:solidFill>
                  <a:schemeClr val="tx1"/>
                </a:solidFill>
                <a:latin typeface="Trebuchet MS" panose="020B0603020202020204" pitchFamily="34" charset="0"/>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90000"/>
              </a:lnSpc>
              <a:spcBef>
                <a:spcPts val="600"/>
              </a:spcBef>
              <a:spcAft>
                <a:spcPct val="0"/>
              </a:spcAft>
              <a:buClr>
                <a:sysClr val="windowText" lastClr="000000">
                  <a:lumMod val="65000"/>
                  <a:lumOff val="35000"/>
                </a:sysClr>
              </a:buClr>
              <a:buSzTx/>
              <a:buFontTx/>
              <a:buNone/>
              <a:tabLst/>
              <a:defRPr/>
            </a:pPr>
            <a:endParaRPr kumimoji="0" lang="sv-SE" sz="1500" b="0" i="0" u="none" strike="noStrike" kern="0" cap="none" spc="0" normalizeH="0" baseline="0" noProof="0">
              <a:ln>
                <a:noFill/>
              </a:ln>
              <a:solidFill>
                <a:sysClr val="windowText" lastClr="000000"/>
              </a:solidFill>
              <a:effectLst/>
              <a:uLnTx/>
              <a:uFillTx/>
              <a:latin typeface="Trebuchet MS" panose="020B0603020202020204" pitchFamily="34" charset="0"/>
              <a:ea typeface="+mn-ea"/>
              <a:cs typeface="+mn-cs"/>
            </a:endParaRP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r>
              <a:rPr kumimoji="0" lang="sv-SE" sz="1500" b="0" i="0" u="none" strike="noStrike" kern="0" cap="none" spc="0" normalizeH="0" baseline="0" noProof="0">
                <a:ln>
                  <a:noFill/>
                </a:ln>
                <a:solidFill>
                  <a:sysClr val="windowText" lastClr="000000"/>
                </a:solidFill>
                <a:effectLst/>
                <a:uLnTx/>
                <a:uFillTx/>
                <a:latin typeface="Trebuchet MS" panose="020B0603020202020204" pitchFamily="34" charset="0"/>
                <a:ea typeface="+mn-ea"/>
                <a:cs typeface="+mn-cs"/>
              </a:rPr>
              <a:t>Vi har därför valt att i så stor utsträckning som möjligt att tanka HVO, som sänker CO2-utsläppet med 90%</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endParaRPr kumimoji="0" lang="sv-SE" sz="1500" b="0" i="0" u="none" strike="noStrike" kern="0" cap="none" spc="0" normalizeH="0" baseline="0" noProof="0">
              <a:ln>
                <a:noFill/>
              </a:ln>
              <a:solidFill>
                <a:sysClr val="windowText" lastClr="000000"/>
              </a:solidFill>
              <a:effectLst/>
              <a:uLnTx/>
              <a:uFillTx/>
              <a:latin typeface="Trebuchet MS" panose="020B0603020202020204" pitchFamily="34" charset="0"/>
              <a:ea typeface="+mn-ea"/>
              <a:cs typeface="+mn-cs"/>
            </a:endParaRP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r>
              <a:rPr kumimoji="0" lang="sv-SE" sz="1500" b="0" i="0" u="none" strike="noStrike" kern="0" cap="none" spc="0" normalizeH="0" baseline="0" noProof="0">
                <a:ln>
                  <a:noFill/>
                </a:ln>
                <a:solidFill>
                  <a:sysClr val="windowText" lastClr="000000"/>
                </a:solidFill>
                <a:effectLst/>
                <a:uLnTx/>
                <a:uFillTx/>
                <a:latin typeface="Trebuchet MS" panose="020B0603020202020204" pitchFamily="34" charset="0"/>
                <a:ea typeface="+mn-ea"/>
                <a:cs typeface="+mn-cs"/>
              </a:rPr>
              <a:t>Det är en kostnad för oss som bolag, men en tydlig vinst för miljön och vår framtid och vi är övertygade om att fler kommer att följa i våra fotspår framöver</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endParaRPr kumimoji="0" lang="sv-SE" sz="1500" b="0" i="0" u="none" strike="noStrike" kern="0" cap="none" spc="0" normalizeH="0" baseline="0" noProof="0">
              <a:ln>
                <a:noFill/>
              </a:ln>
              <a:solidFill>
                <a:sysClr val="windowText" lastClr="000000"/>
              </a:solidFill>
              <a:effectLst/>
              <a:uLnTx/>
              <a:uFillTx/>
              <a:latin typeface="Trebuchet MS" panose="020B0603020202020204" pitchFamily="34" charset="0"/>
              <a:ea typeface="+mn-ea"/>
              <a:cs typeface="+mn-cs"/>
            </a:endParaRP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r>
              <a:rPr kumimoji="0" lang="sv-SE" sz="1500" b="0" i="0" u="none" strike="noStrike" kern="0" cap="none" spc="0" normalizeH="0" baseline="0" noProof="0">
                <a:ln>
                  <a:noFill/>
                </a:ln>
                <a:solidFill>
                  <a:sysClr val="windowText" lastClr="000000"/>
                </a:solidFill>
                <a:effectLst/>
                <a:uLnTx/>
                <a:uFillTx/>
                <a:latin typeface="Trebuchet MS" panose="020B0603020202020204" pitchFamily="34" charset="0"/>
                <a:ea typeface="+mn-ea"/>
                <a:cs typeface="+mn-cs"/>
              </a:rPr>
              <a:t>Moderna och välutrustade bilar är ett viktigt ansvar vi tar både för miljön och våra medarbetares säkerhet – därför är alla våra bilar utrustade med brandsläckare, förbandslåda, alkolås och tydliga instruktionsblad för att vi ska kunna agera snabbt och rationellt om olyckan är framme</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endParaRPr kumimoji="0" lang="sv-SE" sz="1500" b="0" i="0" u="none" strike="noStrike" kern="0" cap="none" spc="0" normalizeH="0" baseline="0" noProof="0">
              <a:ln>
                <a:noFill/>
              </a:ln>
              <a:solidFill>
                <a:sysClr val="windowText" lastClr="000000"/>
              </a:solidFill>
              <a:effectLst/>
              <a:uLnTx/>
              <a:uFillTx/>
              <a:latin typeface="Trebuchet MS" panose="020B0603020202020204" pitchFamily="34" charset="0"/>
              <a:ea typeface="+mn-ea"/>
              <a:cs typeface="+mn-cs"/>
            </a:endParaRP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2"/>
              </a:buBlip>
              <a:tabLst/>
              <a:defRPr/>
            </a:pPr>
            <a:endParaRPr kumimoji="0" lang="sv-SE" sz="1500" b="0" i="0" u="none" strike="noStrike" kern="0" cap="none" spc="0" normalizeH="0" baseline="0" noProof="0" dirty="0">
              <a:ln>
                <a:noFill/>
              </a:ln>
              <a:solidFill>
                <a:sysClr val="windowText" lastClr="000000"/>
              </a:solidFill>
              <a:effectLst/>
              <a:uLnTx/>
              <a:uFillTx/>
              <a:latin typeface="Trebuchet MS" panose="020B0603020202020204" pitchFamily="34" charset="0"/>
              <a:ea typeface="+mn-ea"/>
              <a:cs typeface="+mn-cs"/>
            </a:endParaRPr>
          </a:p>
        </p:txBody>
      </p:sp>
      <p:pic>
        <p:nvPicPr>
          <p:cNvPr id="10" name="Bildobjekt 9">
            <a:extLst>
              <a:ext uri="{FF2B5EF4-FFF2-40B4-BE49-F238E27FC236}">
                <a16:creationId xmlns:a16="http://schemas.microsoft.com/office/drawing/2014/main" id="{4E16D20C-A311-432A-94AC-4C1791333114}"/>
              </a:ext>
            </a:extLst>
          </p:cNvPr>
          <p:cNvPicPr>
            <a:picLocks noChangeAspect="1"/>
          </p:cNvPicPr>
          <p:nvPr/>
        </p:nvPicPr>
        <p:blipFill>
          <a:blip r:embed="rId4"/>
          <a:stretch>
            <a:fillRect/>
          </a:stretch>
        </p:blipFill>
        <p:spPr>
          <a:xfrm>
            <a:off x="5321241" y="5924285"/>
            <a:ext cx="3260696" cy="597256"/>
          </a:xfrm>
          <a:prstGeom prst="rect">
            <a:avLst/>
          </a:prstGeom>
        </p:spPr>
      </p:pic>
    </p:spTree>
    <p:extLst>
      <p:ext uri="{BB962C8B-B14F-4D97-AF65-F5344CB8AC3E}">
        <p14:creationId xmlns:p14="http://schemas.microsoft.com/office/powerpoint/2010/main" val="88228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330DB2-37DA-0E48-A72B-910A0695138E}"/>
              </a:ext>
            </a:extLst>
          </p:cNvPr>
          <p:cNvSpPr>
            <a:spLocks noGrp="1"/>
          </p:cNvSpPr>
          <p:nvPr>
            <p:ph type="title"/>
          </p:nvPr>
        </p:nvSpPr>
        <p:spPr>
          <a:xfrm>
            <a:off x="838200" y="784847"/>
            <a:ext cx="9790652" cy="590947"/>
          </a:xfrm>
        </p:spPr>
        <p:txBody>
          <a:bodyPr/>
          <a:lstStyle/>
          <a:p>
            <a:r>
              <a:rPr lang="sv-SE" sz="2000" dirty="0"/>
              <a:t>Laddstolpar – initiativ för laddning av elbilar och </a:t>
            </a:r>
            <a:r>
              <a:rPr lang="sv-SE" sz="2000" dirty="0" err="1"/>
              <a:t>laddhybrid</a:t>
            </a:r>
            <a:endParaRPr lang="sv-SE" sz="2000" dirty="0"/>
          </a:p>
        </p:txBody>
      </p:sp>
      <p:pic>
        <p:nvPicPr>
          <p:cNvPr id="4" name="Bildobjekt 1" descr="Effektiv, rättvis och säker laddning av elbilar i er fastighet">
            <a:extLst>
              <a:ext uri="{FF2B5EF4-FFF2-40B4-BE49-F238E27FC236}">
                <a16:creationId xmlns:a16="http://schemas.microsoft.com/office/drawing/2014/main" id="{59A5EBE1-1814-4910-9393-6B3AE5308E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4003046"/>
            <a:ext cx="2641790" cy="19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a:extLst>
              <a:ext uri="{FF2B5EF4-FFF2-40B4-BE49-F238E27FC236}">
                <a16:creationId xmlns:a16="http://schemas.microsoft.com/office/drawing/2014/main" id="{0C225465-6782-460F-88F0-1E1DAA838668}"/>
              </a:ext>
            </a:extLst>
          </p:cNvPr>
          <p:cNvPicPr>
            <a:picLocks noChangeAspect="1"/>
          </p:cNvPicPr>
          <p:nvPr/>
        </p:nvPicPr>
        <p:blipFill>
          <a:blip r:embed="rId3"/>
          <a:stretch>
            <a:fillRect/>
          </a:stretch>
        </p:blipFill>
        <p:spPr>
          <a:xfrm>
            <a:off x="1362300" y="5335768"/>
            <a:ext cx="3429891" cy="603247"/>
          </a:xfrm>
          <a:prstGeom prst="rect">
            <a:avLst/>
          </a:prstGeom>
        </p:spPr>
      </p:pic>
      <p:pic>
        <p:nvPicPr>
          <p:cNvPr id="7" name="Bildobjekt 6">
            <a:extLst>
              <a:ext uri="{FF2B5EF4-FFF2-40B4-BE49-F238E27FC236}">
                <a16:creationId xmlns:a16="http://schemas.microsoft.com/office/drawing/2014/main" id="{C20E3477-7306-4C5B-98E9-02F0E7230E51}"/>
              </a:ext>
            </a:extLst>
          </p:cNvPr>
          <p:cNvPicPr>
            <a:picLocks noChangeAspect="1"/>
          </p:cNvPicPr>
          <p:nvPr/>
        </p:nvPicPr>
        <p:blipFill>
          <a:blip r:embed="rId4"/>
          <a:stretch>
            <a:fillRect/>
          </a:stretch>
        </p:blipFill>
        <p:spPr>
          <a:xfrm>
            <a:off x="1362300" y="4020476"/>
            <a:ext cx="1923563" cy="1052263"/>
          </a:xfrm>
          <a:prstGeom prst="rect">
            <a:avLst/>
          </a:prstGeom>
        </p:spPr>
      </p:pic>
      <p:sp>
        <p:nvSpPr>
          <p:cNvPr id="8" name="Platshållare för innehåll 1">
            <a:extLst>
              <a:ext uri="{FF2B5EF4-FFF2-40B4-BE49-F238E27FC236}">
                <a16:creationId xmlns:a16="http://schemas.microsoft.com/office/drawing/2014/main" id="{CB0F861A-9F3D-4279-828B-7B2AB1E61CD2}"/>
              </a:ext>
            </a:extLst>
          </p:cNvPr>
          <p:cNvSpPr txBox="1">
            <a:spLocks/>
          </p:cNvSpPr>
          <p:nvPr/>
        </p:nvSpPr>
        <p:spPr>
          <a:xfrm>
            <a:off x="842475" y="1650664"/>
            <a:ext cx="4176464" cy="4451481"/>
          </a:xfrm>
          <a:prstGeom prst="rect">
            <a:avLst/>
          </a:prstGeom>
        </p:spPr>
        <p:txBody>
          <a:bodyPr/>
          <a:lstStyle>
            <a:lvl1pPr marL="457200" indent="-457200" algn="l" defTabSz="914400" rtl="0" eaLnBrk="1" latinLnBrk="0" hangingPunct="1">
              <a:lnSpc>
                <a:spcPct val="100000"/>
              </a:lnSpc>
              <a:spcBef>
                <a:spcPts val="1000"/>
              </a:spcBef>
              <a:buFontTx/>
              <a:buBlip>
                <a:blip r:embed="rId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500" dirty="0"/>
              <a:t>Att sänka vårt CO2-avtryck är ett av våra viktigaste miljömål</a:t>
            </a:r>
          </a:p>
          <a:p>
            <a:r>
              <a:rPr lang="sv-SE" sz="1500" dirty="0"/>
              <a:t>Laddstolpar är ytterligare ett initiativ</a:t>
            </a:r>
          </a:p>
          <a:p>
            <a:r>
              <a:rPr lang="sv-SE" sz="1500" dirty="0"/>
              <a:t>Med infrastruktur för </a:t>
            </a:r>
            <a:r>
              <a:rPr lang="sv-SE" sz="1500" dirty="0" err="1"/>
              <a:t>laddplatser</a:t>
            </a:r>
            <a:r>
              <a:rPr lang="sv-SE" sz="1500" dirty="0"/>
              <a:t> möjliggör vi laddning och bidrar till ökat intresse för elbilar </a:t>
            </a:r>
          </a:p>
        </p:txBody>
      </p:sp>
      <p:sp>
        <p:nvSpPr>
          <p:cNvPr id="11" name="Platshållare för innehåll 4">
            <a:extLst>
              <a:ext uri="{FF2B5EF4-FFF2-40B4-BE49-F238E27FC236}">
                <a16:creationId xmlns:a16="http://schemas.microsoft.com/office/drawing/2014/main" id="{58C2DC54-017A-4589-8C85-DE10328C295A}"/>
              </a:ext>
            </a:extLst>
          </p:cNvPr>
          <p:cNvSpPr txBox="1">
            <a:spLocks/>
          </p:cNvSpPr>
          <p:nvPr/>
        </p:nvSpPr>
        <p:spPr bwMode="auto">
          <a:xfrm>
            <a:off x="5733526" y="1375794"/>
            <a:ext cx="4176464" cy="3028425"/>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lvl1pPr marL="268288" indent="-268288" algn="l" rtl="0" eaLnBrk="1" fontAlgn="base" hangingPunct="1">
              <a:lnSpc>
                <a:spcPct val="90000"/>
              </a:lnSpc>
              <a:spcBef>
                <a:spcPts val="600"/>
              </a:spcBef>
              <a:spcAft>
                <a:spcPct val="0"/>
              </a:spcAft>
              <a:buClr>
                <a:schemeClr val="tx1">
                  <a:lumMod val="65000"/>
                  <a:lumOff val="35000"/>
                </a:schemeClr>
              </a:buClr>
              <a:buFontTx/>
              <a:buBlip>
                <a:blip r:embed="rId6"/>
              </a:buBlip>
              <a:defRPr lang="nb-NO" sz="1600" smtClean="0">
                <a:solidFill>
                  <a:schemeClr val="tx1"/>
                </a:solidFill>
                <a:latin typeface="Trebuchet MS" panose="020B0603020202020204" pitchFamily="34" charset="0"/>
                <a:ea typeface="+mn-ea"/>
                <a:cs typeface="+mn-cs"/>
              </a:defRPr>
            </a:lvl1pPr>
            <a:lvl2pPr marL="450850" indent="-177800" algn="l" rtl="0" eaLnBrk="1" fontAlgn="base" hangingPunct="1">
              <a:lnSpc>
                <a:spcPct val="90000"/>
              </a:lnSpc>
              <a:spcBef>
                <a:spcPts val="600"/>
              </a:spcBef>
              <a:spcAft>
                <a:spcPct val="0"/>
              </a:spcAft>
              <a:buClr>
                <a:schemeClr val="tx1">
                  <a:lumMod val="65000"/>
                  <a:lumOff val="35000"/>
                </a:schemeClr>
              </a:buClr>
              <a:buChar char="–"/>
              <a:defRPr lang="nb-NO" sz="1600" dirty="0" smtClean="0">
                <a:solidFill>
                  <a:schemeClr val="tx1"/>
                </a:solidFill>
                <a:latin typeface="Trebuchet MS" panose="020B0603020202020204" pitchFamily="34" charset="0"/>
              </a:defRPr>
            </a:lvl2pPr>
            <a:lvl3pPr marL="625475" indent="-177800" algn="l" rtl="0" eaLnBrk="1" fontAlgn="base" hangingPunct="1">
              <a:spcBef>
                <a:spcPct val="20000"/>
              </a:spcBef>
              <a:spcAft>
                <a:spcPct val="0"/>
              </a:spcAft>
              <a:buClr>
                <a:schemeClr val="tx1">
                  <a:lumMod val="65000"/>
                  <a:lumOff val="35000"/>
                </a:schemeClr>
              </a:buClr>
              <a:buFont typeface="Arial" panose="020B0604020202020204" pitchFamily="34" charset="0"/>
              <a:buChar char="­"/>
              <a:defRPr sz="1600">
                <a:solidFill>
                  <a:schemeClr val="tx1"/>
                </a:solidFill>
                <a:latin typeface="Trebuchet MS" panose="020B0603020202020204" pitchFamily="34" charset="0"/>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90000"/>
              </a:lnSpc>
              <a:spcBef>
                <a:spcPts val="600"/>
              </a:spcBef>
              <a:spcAft>
                <a:spcPct val="0"/>
              </a:spcAft>
              <a:buClr>
                <a:sysClr val="windowText" lastClr="000000">
                  <a:lumMod val="65000"/>
                  <a:lumOff val="35000"/>
                </a:sysClr>
              </a:buClr>
              <a:buSzTx/>
              <a:buFontTx/>
              <a:buNone/>
              <a:tabLst/>
              <a:defRPr/>
            </a:pPr>
            <a:endParaRPr kumimoji="0" lang="sv-SE" sz="1500" b="0" i="0" u="none" strike="noStrike" kern="0" cap="none" spc="0" normalizeH="0" baseline="0" noProof="0" dirty="0">
              <a:ln>
                <a:noFill/>
              </a:ln>
              <a:solidFill>
                <a:sysClr val="windowText" lastClr="000000"/>
              </a:solidFill>
              <a:effectLst/>
              <a:uLnTx/>
              <a:uFillTx/>
              <a:latin typeface="+mn-lt"/>
              <a:ea typeface="+mn-ea"/>
              <a:cs typeface="+mn-cs"/>
            </a:endParaRP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6"/>
              </a:buBlip>
              <a:tabLst/>
              <a:defRPr/>
            </a:pPr>
            <a:r>
              <a:rPr kumimoji="0" lang="sv-SE" sz="1500" b="0" i="0" u="none" strike="noStrike" kern="0" cap="none" spc="0" normalizeH="0" baseline="0" noProof="0" dirty="0">
                <a:ln>
                  <a:noFill/>
                </a:ln>
                <a:solidFill>
                  <a:sysClr val="windowText" lastClr="000000"/>
                </a:solidFill>
                <a:effectLst/>
                <a:uLnTx/>
                <a:uFillTx/>
                <a:latin typeface="+mn-lt"/>
                <a:ea typeface="+mn-ea"/>
                <a:cs typeface="+mn-cs"/>
              </a:rPr>
              <a:t>Utöver ruttoptimering och tankning av HVO väljer vi att komplettera med </a:t>
            </a:r>
            <a:r>
              <a:rPr kumimoji="0" lang="sv-SE" sz="1500" b="0" i="0" u="none" strike="noStrike" kern="0" cap="none" spc="0" normalizeH="0" baseline="0" noProof="0" dirty="0" err="1">
                <a:ln>
                  <a:noFill/>
                </a:ln>
                <a:solidFill>
                  <a:sysClr val="windowText" lastClr="000000"/>
                </a:solidFill>
                <a:effectLst/>
                <a:uLnTx/>
                <a:uFillTx/>
                <a:latin typeface="+mn-lt"/>
                <a:ea typeface="+mn-ea"/>
                <a:cs typeface="+mn-cs"/>
              </a:rPr>
              <a:t>laddboxar</a:t>
            </a:r>
            <a:r>
              <a:rPr kumimoji="0" lang="sv-SE" sz="1500" b="0" i="0" u="none" strike="noStrike" kern="0" cap="none" spc="0" normalizeH="0" baseline="0" noProof="0" dirty="0">
                <a:ln>
                  <a:noFill/>
                </a:ln>
                <a:solidFill>
                  <a:sysClr val="windowText" lastClr="000000"/>
                </a:solidFill>
                <a:effectLst/>
                <a:uLnTx/>
                <a:uFillTx/>
                <a:latin typeface="+mn-lt"/>
                <a:ea typeface="+mn-ea"/>
                <a:cs typeface="+mn-cs"/>
              </a:rPr>
              <a:t> där det är möjligt</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6"/>
              </a:buBlip>
              <a:tabLst/>
              <a:defRPr/>
            </a:pPr>
            <a:r>
              <a:rPr kumimoji="0" lang="sv-SE" sz="1500" b="0" i="0" u="none" strike="noStrike" kern="0" cap="none" spc="0" normalizeH="0" baseline="0" noProof="0" dirty="0">
                <a:ln>
                  <a:noFill/>
                </a:ln>
                <a:solidFill>
                  <a:sysClr val="windowText" lastClr="000000"/>
                </a:solidFill>
                <a:effectLst/>
                <a:uLnTx/>
                <a:uFillTx/>
                <a:latin typeface="+mn-lt"/>
                <a:ea typeface="+mn-ea"/>
                <a:cs typeface="+mn-cs"/>
              </a:rPr>
              <a:t>Det är en kostnad för oss som bolag, men en vinst för miljön och vår framtid</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6"/>
              </a:buBlip>
              <a:tabLst/>
              <a:defRPr/>
            </a:pPr>
            <a:r>
              <a:rPr kumimoji="0" lang="sv-SE" sz="1500" b="0" i="0" u="none" strike="noStrike" kern="0" cap="none" spc="0" normalizeH="0" baseline="0" noProof="0" dirty="0">
                <a:ln>
                  <a:noFill/>
                </a:ln>
                <a:solidFill>
                  <a:sysClr val="windowText" lastClr="000000"/>
                </a:solidFill>
                <a:effectLst/>
                <a:uLnTx/>
                <a:uFillTx/>
                <a:latin typeface="+mn-lt"/>
                <a:ea typeface="+mn-ea"/>
                <a:cs typeface="+mn-cs"/>
              </a:rPr>
              <a:t>Fler fordonsmodeller kommer som ren elbil eller ladd hybrid därför behövs en stegvis anpassning </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6"/>
              </a:buBlip>
              <a:tabLst/>
              <a:defRPr/>
            </a:pPr>
            <a:r>
              <a:rPr kumimoji="0" lang="sv-SE" sz="1500" b="0" i="0" u="none" strike="noStrike" kern="0" cap="none" spc="0" normalizeH="0" baseline="0" noProof="0" dirty="0">
                <a:ln>
                  <a:noFill/>
                </a:ln>
                <a:solidFill>
                  <a:sysClr val="windowText" lastClr="000000"/>
                </a:solidFill>
                <a:effectLst/>
                <a:uLnTx/>
                <a:uFillTx/>
                <a:latin typeface="+mn-lt"/>
                <a:ea typeface="+mn-ea"/>
                <a:cs typeface="+mn-cs"/>
              </a:rPr>
              <a:t>Vi hjälper våra kunder med installation </a:t>
            </a: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6"/>
              </a:buBlip>
              <a:tabLst/>
              <a:defRPr/>
            </a:pPr>
            <a:endParaRPr kumimoji="0" lang="sv-SE" sz="1500" b="0" i="0" u="none" strike="noStrike" kern="0" cap="none" spc="0" normalizeH="0" baseline="0" noProof="0" dirty="0">
              <a:ln>
                <a:noFill/>
              </a:ln>
              <a:solidFill>
                <a:sysClr val="windowText" lastClr="000000"/>
              </a:solidFill>
              <a:effectLst/>
              <a:uLnTx/>
              <a:uFillTx/>
              <a:latin typeface="+mn-lt"/>
              <a:ea typeface="+mn-ea"/>
              <a:cs typeface="+mn-cs"/>
            </a:endParaRP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6"/>
              </a:buBlip>
              <a:tabLst/>
              <a:defRPr/>
            </a:pPr>
            <a:endParaRPr kumimoji="0" lang="sv-SE" sz="1500" b="0" i="0" u="none" strike="noStrike" kern="0" cap="none" spc="0" normalizeH="0" baseline="0" noProof="0" dirty="0">
              <a:ln>
                <a:noFill/>
              </a:ln>
              <a:solidFill>
                <a:sysClr val="windowText" lastClr="000000"/>
              </a:solidFill>
              <a:effectLst/>
              <a:uLnTx/>
              <a:uFillTx/>
              <a:latin typeface="+mn-lt"/>
              <a:ea typeface="+mn-ea"/>
              <a:cs typeface="+mn-cs"/>
            </a:endParaRPr>
          </a:p>
          <a:p>
            <a:pPr marL="268288" marR="0" lvl="0" indent="-268288" algn="l" defTabSz="914400" rtl="0" eaLnBrk="1" fontAlgn="base" latinLnBrk="0" hangingPunct="1">
              <a:lnSpc>
                <a:spcPct val="90000"/>
              </a:lnSpc>
              <a:spcBef>
                <a:spcPts val="600"/>
              </a:spcBef>
              <a:spcAft>
                <a:spcPct val="0"/>
              </a:spcAft>
              <a:buClr>
                <a:sysClr val="windowText" lastClr="000000">
                  <a:lumMod val="65000"/>
                  <a:lumOff val="35000"/>
                </a:sysClr>
              </a:buClr>
              <a:buSzTx/>
              <a:buFontTx/>
              <a:buBlip>
                <a:blip r:embed="rId6"/>
              </a:buBlip>
              <a:tabLst/>
              <a:defRPr/>
            </a:pPr>
            <a:endParaRPr kumimoji="0" lang="sv-SE" sz="1500" b="0" i="0" u="none" strike="noStrike" kern="0" cap="none" spc="0" normalizeH="0" baseline="0" noProof="0" dirty="0">
              <a:ln>
                <a:noFill/>
              </a:ln>
              <a:solidFill>
                <a:sysClr val="windowText" lastClr="000000"/>
              </a:solidFill>
              <a:effectLst/>
              <a:uLnTx/>
              <a:uFillTx/>
              <a:latin typeface="+mn-lt"/>
              <a:ea typeface="+mn-ea"/>
              <a:cs typeface="+mn-cs"/>
            </a:endParaRPr>
          </a:p>
        </p:txBody>
      </p:sp>
    </p:spTree>
    <p:extLst>
      <p:ext uri="{BB962C8B-B14F-4D97-AF65-F5344CB8AC3E}">
        <p14:creationId xmlns:p14="http://schemas.microsoft.com/office/powerpoint/2010/main" val="232537482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2807</Words>
  <Application>Microsoft Office PowerPoint</Application>
  <PresentationFormat>Bredbild</PresentationFormat>
  <Paragraphs>157</Paragraphs>
  <Slides>26</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26</vt:i4>
      </vt:variant>
    </vt:vector>
  </HeadingPairs>
  <TitlesOfParts>
    <vt:vector size="31" baseType="lpstr">
      <vt:lpstr>Arial</vt:lpstr>
      <vt:lpstr>Calibri</vt:lpstr>
      <vt:lpstr>Century Gothic</vt:lpstr>
      <vt:lpstr>Trebuchet MS</vt:lpstr>
      <vt:lpstr>Office-tema</vt:lpstr>
      <vt:lpstr>PowerPoint-presentation</vt:lpstr>
      <vt:lpstr>Ett strukturerat och målsatt arbete gör att vi ständigt vet att vi är på rätt plats</vt:lpstr>
      <vt:lpstr>Fokusområden kopplade till de globala målen</vt:lpstr>
      <vt:lpstr>Vi är en jämställd och inkluderande arbetsplats med ett helhetsperspektiv på hållbarhet</vt:lpstr>
      <vt:lpstr>Vi öppnar nya dörrar för unga och dem som står långt från arbetsmarknaden</vt:lpstr>
      <vt:lpstr>BRIS – för en hållbar social utveckling</vt:lpstr>
      <vt:lpstr>Star for life – hjälper unga att formulera och förverkliga sina drömmar!</vt:lpstr>
      <vt:lpstr>HVO – vår moderna fordonsflotta tankas förnybart &amp; hållbart</vt:lpstr>
      <vt:lpstr>Laddstolpar – initiativ för laddning av elbilar och laddhybrid</vt:lpstr>
      <vt:lpstr>En hållbar värdekedja innebär ansvarsfulla inköp som följer våra värderingar. </vt:lpstr>
      <vt:lpstr>Baskrav för leverantörer</vt:lpstr>
      <vt:lpstr>Insektshotell bidrar till en bättre biologisk mångfald</vt:lpstr>
      <vt:lpstr>Håll Sverige rent och Världsvattendagen</vt:lpstr>
      <vt:lpstr>FN:s globala mål</vt:lpstr>
      <vt:lpstr>Så möter vi FN:s globala mål</vt:lpstr>
      <vt:lpstr>Så möter vi FN:s globala mål</vt:lpstr>
      <vt:lpstr>Så möter vi FN:s globala mål</vt:lpstr>
      <vt:lpstr>Så möter vi FN:s globala mål</vt:lpstr>
      <vt:lpstr>Så möter vi FN:s globala mål</vt:lpstr>
      <vt:lpstr>Så möter vi FN:s globala mål</vt:lpstr>
      <vt:lpstr>Så möter vi FN:s globala mål</vt:lpstr>
      <vt:lpstr>Så möter vi FN:s globala mål</vt:lpstr>
      <vt:lpstr>Så möter vi FN:s globala mål</vt:lpstr>
      <vt:lpstr>Så möter vi FN:s globala mål</vt:lpstr>
      <vt:lpstr>Så möter vi FN:s globala mål</vt:lpstr>
      <vt:lpstr>Så möter vi FN:s globala 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Petra Lindermyr (SM)</cp:lastModifiedBy>
  <cp:revision>32</cp:revision>
  <dcterms:created xsi:type="dcterms:W3CDTF">2021-02-16T07:00:40Z</dcterms:created>
  <dcterms:modified xsi:type="dcterms:W3CDTF">2022-09-01T08:49:41Z</dcterms:modified>
</cp:coreProperties>
</file>