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505" r:id="rId2"/>
    <p:sldId id="259" r:id="rId3"/>
    <p:sldId id="490" r:id="rId4"/>
    <p:sldId id="270" r:id="rId5"/>
    <p:sldId id="263" r:id="rId6"/>
    <p:sldId id="261" r:id="rId7"/>
    <p:sldId id="504" r:id="rId8"/>
    <p:sldId id="257" r:id="rId9"/>
    <p:sldId id="502" r:id="rId10"/>
    <p:sldId id="271" r:id="rId11"/>
    <p:sldId id="272" r:id="rId12"/>
    <p:sldId id="274" r:id="rId13"/>
    <p:sldId id="276" r:id="rId14"/>
    <p:sldId id="278"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99B4D2"/>
    <a:srgbClr val="18416A"/>
    <a:srgbClr val="0072AB"/>
    <a:srgbClr val="F2F2F2"/>
    <a:srgbClr val="274B6F"/>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8" autoAdjust="0"/>
    <p:restoredTop sz="95794"/>
  </p:normalViewPr>
  <p:slideViewPr>
    <p:cSldViewPr snapToGrid="0" snapToObjects="1">
      <p:cViewPr varScale="1">
        <p:scale>
          <a:sx n="152" d="100"/>
          <a:sy n="152" d="100"/>
        </p:scale>
        <p:origin x="780" y="1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59698-0520-2E47-B52E-4E65BBE405A2}" type="datetimeFigureOut">
              <a:rPr lang="sv-SE" smtClean="0"/>
              <a:t>2026-02-12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0364F-143B-BB46-A021-3BC7CC4A71D2}" type="slidenum">
              <a:rPr lang="sv-SE" smtClean="0"/>
              <a:t>‹#›</a:t>
            </a:fld>
            <a:endParaRPr lang="sv-SE"/>
          </a:p>
        </p:txBody>
      </p:sp>
    </p:spTree>
    <p:extLst>
      <p:ext uri="{BB962C8B-B14F-4D97-AF65-F5344CB8AC3E}">
        <p14:creationId xmlns:p14="http://schemas.microsoft.com/office/powerpoint/2010/main" val="21252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80364F-143B-BB46-A021-3BC7CC4A71D2}" type="slidenum">
              <a:rPr lang="sv-SE" smtClean="0"/>
              <a:t>2</a:t>
            </a:fld>
            <a:endParaRPr lang="sv-SE"/>
          </a:p>
        </p:txBody>
      </p:sp>
    </p:spTree>
    <p:extLst>
      <p:ext uri="{BB962C8B-B14F-4D97-AF65-F5344CB8AC3E}">
        <p14:creationId xmlns:p14="http://schemas.microsoft.com/office/powerpoint/2010/main" val="397904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80364F-143B-BB46-A021-3BC7CC4A71D2}" type="slidenum">
              <a:rPr lang="sv-SE" smtClean="0"/>
              <a:t>9</a:t>
            </a:fld>
            <a:endParaRPr lang="sv-SE"/>
          </a:p>
        </p:txBody>
      </p:sp>
    </p:spTree>
    <p:extLst>
      <p:ext uri="{BB962C8B-B14F-4D97-AF65-F5344CB8AC3E}">
        <p14:creationId xmlns:p14="http://schemas.microsoft.com/office/powerpoint/2010/main" val="3658299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7ECFBED-4404-574B-BD65-7D6A6E381950}"/>
              </a:ext>
            </a:extLst>
          </p:cNvPr>
          <p:cNvSpPr txBox="1">
            <a:spLocks/>
          </p:cNvSpPr>
          <p:nvPr userDrawn="1"/>
        </p:nvSpPr>
        <p:spPr>
          <a:xfrm>
            <a:off x="838200" y="3317584"/>
            <a:ext cx="10904096" cy="89839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sv-SE" sz="1800" dirty="0">
              <a:latin typeface="Century Gothic" panose="020B0502020202020204" pitchFamily="34" charset="0"/>
            </a:endParaRPr>
          </a:p>
        </p:txBody>
      </p:sp>
      <p:pic>
        <p:nvPicPr>
          <p:cNvPr id="7" name="Bildobjekt 6">
            <a:extLst>
              <a:ext uri="{FF2B5EF4-FFF2-40B4-BE49-F238E27FC236}">
                <a16:creationId xmlns:a16="http://schemas.microsoft.com/office/drawing/2014/main" id="{50E0F5D1-2F52-E040-82CA-F7C5872666D2}"/>
              </a:ext>
            </a:extLst>
          </p:cNvPr>
          <p:cNvPicPr>
            <a:picLocks noChangeAspect="1"/>
          </p:cNvPicPr>
          <p:nvPr userDrawn="1"/>
        </p:nvPicPr>
        <p:blipFill>
          <a:blip r:embed="rId3"/>
          <a:stretch>
            <a:fillRect/>
          </a:stretch>
        </p:blipFill>
        <p:spPr>
          <a:xfrm>
            <a:off x="1941443" y="2382444"/>
            <a:ext cx="7942944" cy="1624693"/>
          </a:xfrm>
          <a:prstGeom prst="rect">
            <a:avLst/>
          </a:prstGeom>
        </p:spPr>
      </p:pic>
      <p:sp>
        <p:nvSpPr>
          <p:cNvPr id="10" name="Rubrik 1">
            <a:extLst>
              <a:ext uri="{FF2B5EF4-FFF2-40B4-BE49-F238E27FC236}">
                <a16:creationId xmlns:a16="http://schemas.microsoft.com/office/drawing/2014/main" id="{8CD891E7-DCDF-C143-B227-26FB1D630853}"/>
              </a:ext>
            </a:extLst>
          </p:cNvPr>
          <p:cNvSpPr txBox="1">
            <a:spLocks/>
          </p:cNvSpPr>
          <p:nvPr userDrawn="1"/>
        </p:nvSpPr>
        <p:spPr>
          <a:xfrm>
            <a:off x="5097806" y="3708906"/>
            <a:ext cx="4501947" cy="5964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500" kern="1200">
                <a:solidFill>
                  <a:schemeClr val="tx1"/>
                </a:solidFill>
                <a:latin typeface="+mj-lt"/>
                <a:ea typeface="+mj-ea"/>
                <a:cs typeface="+mj-cs"/>
              </a:defRPr>
            </a:lvl1pPr>
          </a:lstStyle>
          <a:p>
            <a:r>
              <a:rPr lang="sv-SE" sz="3200" i="1">
                <a:solidFill>
                  <a:srgbClr val="434343"/>
                </a:solidFill>
                <a:latin typeface="+mn-lt"/>
                <a:ea typeface="MingLiU" panose="020B0604030504040204" pitchFamily="49" charset="-120"/>
              </a:rPr>
              <a:t>Vi gör din vardag enklare!</a:t>
            </a:r>
            <a:endParaRPr lang="sv-SE" sz="3200" i="1" dirty="0">
              <a:solidFill>
                <a:srgbClr val="434343"/>
              </a:solidFill>
              <a:latin typeface="+mn-lt"/>
              <a:ea typeface="MingLiU" panose="020B0604030504040204" pitchFamily="49" charset="-120"/>
            </a:endParaRPr>
          </a:p>
        </p:txBody>
      </p:sp>
      <p:sp>
        <p:nvSpPr>
          <p:cNvPr id="11" name="Platshållare för text 27">
            <a:extLst>
              <a:ext uri="{FF2B5EF4-FFF2-40B4-BE49-F238E27FC236}">
                <a16:creationId xmlns:a16="http://schemas.microsoft.com/office/drawing/2014/main" id="{34A65B38-150C-C14E-A2ED-E9E151AC8A24}"/>
              </a:ext>
            </a:extLst>
          </p:cNvPr>
          <p:cNvSpPr>
            <a:spLocks noGrp="1"/>
          </p:cNvSpPr>
          <p:nvPr>
            <p:ph type="body" sz="quarter" idx="20" hasCustomPrompt="1"/>
          </p:nvPr>
        </p:nvSpPr>
        <p:spPr>
          <a:xfrm>
            <a:off x="569843" y="6123718"/>
            <a:ext cx="2743200" cy="293688"/>
          </a:xfrm>
          <a:prstGeom prst="rect">
            <a:avLst/>
          </a:prstGeom>
        </p:spPr>
        <p:txBody>
          <a:bodyPr anchor="b"/>
          <a:lstStyle>
            <a:lvl1pPr marL="0" indent="0" algn="l">
              <a:buNone/>
              <a:defRPr sz="1200" cap="none" baseline="0"/>
            </a:lvl1pPr>
          </a:lstStyle>
          <a:p>
            <a:pPr lvl="0"/>
            <a:r>
              <a:rPr lang="sv-SE" dirty="0"/>
              <a:t>Rubrik, datum</a:t>
            </a:r>
          </a:p>
        </p:txBody>
      </p:sp>
    </p:spTree>
    <p:extLst>
      <p:ext uri="{BB962C8B-B14F-4D97-AF65-F5344CB8AC3E}">
        <p14:creationId xmlns:p14="http://schemas.microsoft.com/office/powerpoint/2010/main" val="214199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2 spalter) – Foto BG">
    <p:bg>
      <p:bgPr>
        <a:solidFill>
          <a:srgbClr val="006BA6"/>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4D92F415-7F1A-9943-B76C-D731D071387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0" name="Bildobjekt 9">
            <a:extLst>
              <a:ext uri="{FF2B5EF4-FFF2-40B4-BE49-F238E27FC236}">
                <a16:creationId xmlns:a16="http://schemas.microsoft.com/office/drawing/2014/main" id="{48C5F3BC-2C82-8A40-BAF7-B0E9D9E1CDC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Rektangel 5">
            <a:extLst>
              <a:ext uri="{FF2B5EF4-FFF2-40B4-BE49-F238E27FC236}">
                <a16:creationId xmlns:a16="http://schemas.microsoft.com/office/drawing/2014/main" id="{E34D52B0-6418-B743-BC0F-972CF4CB4688}"/>
              </a:ext>
            </a:extLst>
          </p:cNvPr>
          <p:cNvSpPr/>
          <p:nvPr userDrawn="1"/>
        </p:nvSpPr>
        <p:spPr>
          <a:xfrm>
            <a:off x="1065291" y="821469"/>
            <a:ext cx="10061418" cy="5215059"/>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1781814" y="1310063"/>
            <a:ext cx="8628372" cy="695421"/>
          </a:xfrm>
          <a:prstGeom prst="rect">
            <a:avLst/>
          </a:prstGeom>
        </p:spPr>
        <p:txBody>
          <a:bodyPr/>
          <a:lstStyle>
            <a:lvl1pPr>
              <a:defRPr cap="all" baseline="0">
                <a:solidFill>
                  <a:schemeClr val="bg1"/>
                </a:solidFill>
              </a:defRPr>
            </a:lvl1pPr>
          </a:lstStyle>
          <a:p>
            <a:r>
              <a:rPr lang="sv-SE" dirty="0"/>
              <a:t>Rubrik</a:t>
            </a:r>
          </a:p>
        </p:txBody>
      </p:sp>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4"/>
          <a:stretch>
            <a:fillRect/>
          </a:stretch>
        </p:blipFill>
        <p:spPr>
          <a:xfrm>
            <a:off x="10584494" y="6413326"/>
            <a:ext cx="1421430" cy="294236"/>
          </a:xfrm>
          <a:prstGeom prst="rect">
            <a:avLst/>
          </a:prstGeom>
        </p:spPr>
      </p:pic>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1781814" y="2396734"/>
            <a:ext cx="8628372" cy="3284858"/>
          </a:xfrm>
          <a:prstGeom prst="rect">
            <a:avLst/>
          </a:prstGeom>
        </p:spPr>
        <p:txBody>
          <a:bodyPr numCol="2" spcCol="216000" anchor="t"/>
          <a:lstStyle>
            <a:lvl1pPr marL="0" indent="0">
              <a:lnSpc>
                <a:spcPct val="100000"/>
              </a:lnSpc>
              <a:buNone/>
              <a:defRPr sz="1800">
                <a:solidFill>
                  <a:schemeClr val="bg1"/>
                </a:solidFill>
              </a:defRPr>
            </a:lvl1pPr>
          </a:lstStyle>
          <a:p>
            <a:pPr lvl="0"/>
            <a:r>
              <a:rPr lang="sv-SE" dirty="0"/>
              <a:t>Text här (två spalter)</a:t>
            </a:r>
          </a:p>
        </p:txBody>
      </p:sp>
      <p:sp>
        <p:nvSpPr>
          <p:cNvPr id="8" name="Platshållare för text 27">
            <a:extLst>
              <a:ext uri="{FF2B5EF4-FFF2-40B4-BE49-F238E27FC236}">
                <a16:creationId xmlns:a16="http://schemas.microsoft.com/office/drawing/2014/main" id="{F47B7B50-E449-554F-A62C-CB57C6EECF72}"/>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Tree>
    <p:extLst>
      <p:ext uri="{BB962C8B-B14F-4D97-AF65-F5344CB8AC3E}">
        <p14:creationId xmlns:p14="http://schemas.microsoft.com/office/powerpoint/2010/main" val="2530558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3 spaltblock - Foto BG">
    <p:bg>
      <p:bgPr>
        <a:solidFill>
          <a:schemeClr val="bg1">
            <a:lumMod val="95000"/>
          </a:schemeClr>
        </a:solidFill>
        <a:effectLst/>
      </p:bgPr>
    </p:b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D9DCA749-4D27-F14D-880D-CE84D7251CF9}"/>
              </a:ext>
            </a:extLst>
          </p:cNvPr>
          <p:cNvSpPr/>
          <p:nvPr userDrawn="1"/>
        </p:nvSpPr>
        <p:spPr>
          <a:xfrm>
            <a:off x="0" y="0"/>
            <a:ext cx="121919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9C00AFA1-8CCC-1743-99E0-138FB32F98D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01" y="0"/>
            <a:ext cx="12237775" cy="6858000"/>
          </a:xfrm>
          <a:prstGeom prst="rect">
            <a:avLst/>
          </a:prstGeom>
        </p:spPr>
      </p:pic>
      <p:sp>
        <p:nvSpPr>
          <p:cNvPr id="11" name="Rektangel 10">
            <a:extLst>
              <a:ext uri="{FF2B5EF4-FFF2-40B4-BE49-F238E27FC236}">
                <a16:creationId xmlns:a16="http://schemas.microsoft.com/office/drawing/2014/main" id="{AB9D8347-5F8C-BF44-9DF1-CEC7802CAAE5}"/>
              </a:ext>
            </a:extLst>
          </p:cNvPr>
          <p:cNvSpPr/>
          <p:nvPr userDrawn="1"/>
        </p:nvSpPr>
        <p:spPr>
          <a:xfrm>
            <a:off x="588723" y="1816479"/>
            <a:ext cx="3262829"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420459A-B7B9-E647-A017-F3FFF482A46D}"/>
              </a:ext>
            </a:extLst>
          </p:cNvPr>
          <p:cNvSpPr/>
          <p:nvPr userDrawn="1"/>
        </p:nvSpPr>
        <p:spPr>
          <a:xfrm>
            <a:off x="4440275" y="1816479"/>
            <a:ext cx="3262828"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F1FB7236-632C-E646-9E55-0C75C0CBC5B0}"/>
              </a:ext>
            </a:extLst>
          </p:cNvPr>
          <p:cNvSpPr/>
          <p:nvPr userDrawn="1"/>
        </p:nvSpPr>
        <p:spPr>
          <a:xfrm>
            <a:off x="8340450" y="1816479"/>
            <a:ext cx="3262828"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735988" y="626383"/>
            <a:ext cx="10720005" cy="1325563"/>
          </a:xfrm>
          <a:prstGeom prst="rect">
            <a:avLst/>
          </a:prstGeom>
        </p:spPr>
        <p:txBody>
          <a:bodyPr anchor="ctr"/>
          <a:lstStyle>
            <a:lvl1pPr algn="ctr">
              <a:defRPr cap="all" baseline="0">
                <a:solidFill>
                  <a:srgbClr val="18416A"/>
                </a:solidFill>
              </a:defRPr>
            </a:lvl1pPr>
          </a:lstStyle>
          <a:p>
            <a:r>
              <a:rPr lang="sv-SE" dirty="0"/>
              <a:t>Rubrik</a:t>
            </a:r>
          </a:p>
        </p:txBody>
      </p:sp>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3"/>
          <a:stretch>
            <a:fillRect/>
          </a:stretch>
        </p:blipFill>
        <p:spPr>
          <a:xfrm>
            <a:off x="10584494" y="6413326"/>
            <a:ext cx="1421430" cy="294236"/>
          </a:xfrm>
          <a:prstGeom prst="rect">
            <a:avLst/>
          </a:prstGeom>
        </p:spPr>
      </p:pic>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598565"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735989"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3" name="Platshållare för text 24">
            <a:extLst>
              <a:ext uri="{FF2B5EF4-FFF2-40B4-BE49-F238E27FC236}">
                <a16:creationId xmlns:a16="http://schemas.microsoft.com/office/drawing/2014/main" id="{42CAD805-D4F4-744D-AB04-5BF89B355DA0}"/>
              </a:ext>
            </a:extLst>
          </p:cNvPr>
          <p:cNvSpPr>
            <a:spLocks noGrp="1"/>
          </p:cNvSpPr>
          <p:nvPr>
            <p:ph type="body" sz="quarter" idx="16" hasCustomPrompt="1"/>
          </p:nvPr>
        </p:nvSpPr>
        <p:spPr>
          <a:xfrm>
            <a:off x="8496821"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5" name="Platshållare för text 27">
            <a:extLst>
              <a:ext uri="{FF2B5EF4-FFF2-40B4-BE49-F238E27FC236}">
                <a16:creationId xmlns:a16="http://schemas.microsoft.com/office/drawing/2014/main" id="{F357646F-5336-F648-96FF-47E4B9FC8385}"/>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Tree>
    <p:extLst>
      <p:ext uri="{BB962C8B-B14F-4D97-AF65-F5344CB8AC3E}">
        <p14:creationId xmlns:p14="http://schemas.microsoft.com/office/powerpoint/2010/main" val="3424815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 3 spaltbloc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735988" y="626383"/>
            <a:ext cx="10720005" cy="1325563"/>
          </a:xfrm>
          <a:prstGeom prst="rect">
            <a:avLst/>
          </a:prstGeom>
        </p:spPr>
        <p:txBody>
          <a:bodyPr anchor="ctr"/>
          <a:lstStyle>
            <a:lvl1pPr algn="l">
              <a:defRPr sz="4000" cap="all" baseline="0">
                <a:solidFill>
                  <a:srgbClr val="006BA6"/>
                </a:solidFill>
              </a:defRPr>
            </a:lvl1pPr>
          </a:lstStyle>
          <a:p>
            <a:r>
              <a:rPr lang="sv-SE" dirty="0"/>
              <a:t>Rubrik</a:t>
            </a:r>
          </a:p>
        </p:txBody>
      </p:sp>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516530" y="2804503"/>
            <a:ext cx="3169951" cy="3037011"/>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cxnSp>
        <p:nvCxnSpPr>
          <p:cNvPr id="4" name="Rak 3">
            <a:extLst>
              <a:ext uri="{FF2B5EF4-FFF2-40B4-BE49-F238E27FC236}">
                <a16:creationId xmlns:a16="http://schemas.microsoft.com/office/drawing/2014/main" id="{6783143D-9D10-9B4E-887F-01F8980005DF}"/>
              </a:ext>
            </a:extLst>
          </p:cNvPr>
          <p:cNvCxnSpPr>
            <a:cxnSpLocks/>
          </p:cNvCxnSpPr>
          <p:nvPr userDrawn="1"/>
        </p:nvCxnSpPr>
        <p:spPr>
          <a:xfrm>
            <a:off x="4152378" y="2641870"/>
            <a:ext cx="0" cy="2173263"/>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D5FC61E1-F7DD-104E-B750-B283E07B9268}"/>
              </a:ext>
            </a:extLst>
          </p:cNvPr>
          <p:cNvCxnSpPr>
            <a:cxnSpLocks/>
          </p:cNvCxnSpPr>
          <p:nvPr userDrawn="1"/>
        </p:nvCxnSpPr>
        <p:spPr>
          <a:xfrm>
            <a:off x="8050635" y="2641870"/>
            <a:ext cx="0" cy="2173263"/>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735988" y="2804503"/>
            <a:ext cx="3052239" cy="3037011"/>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3" name="Platshållare för text 24">
            <a:extLst>
              <a:ext uri="{FF2B5EF4-FFF2-40B4-BE49-F238E27FC236}">
                <a16:creationId xmlns:a16="http://schemas.microsoft.com/office/drawing/2014/main" id="{42CAD805-D4F4-744D-AB04-5BF89B355DA0}"/>
              </a:ext>
            </a:extLst>
          </p:cNvPr>
          <p:cNvSpPr>
            <a:spLocks noGrp="1"/>
          </p:cNvSpPr>
          <p:nvPr>
            <p:ph type="body" sz="quarter" idx="16" hasCustomPrompt="1"/>
          </p:nvPr>
        </p:nvSpPr>
        <p:spPr>
          <a:xfrm>
            <a:off x="8414784" y="2804503"/>
            <a:ext cx="3041227" cy="3037011"/>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0" name="Platshållare för text 27">
            <a:extLst>
              <a:ext uri="{FF2B5EF4-FFF2-40B4-BE49-F238E27FC236}">
                <a16:creationId xmlns:a16="http://schemas.microsoft.com/office/drawing/2014/main" id="{A9663D27-B412-4743-AF63-030031277BC6}"/>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
        <p:nvSpPr>
          <p:cNvPr id="23" name="Rätvinklig triangel 22">
            <a:extLst>
              <a:ext uri="{FF2B5EF4-FFF2-40B4-BE49-F238E27FC236}">
                <a16:creationId xmlns:a16="http://schemas.microsoft.com/office/drawing/2014/main" id="{3B16FD6D-B645-7F87-34AE-362D27E08F93}"/>
              </a:ext>
            </a:extLst>
          </p:cNvPr>
          <p:cNvSpPr/>
          <p:nvPr userDrawn="1"/>
        </p:nvSpPr>
        <p:spPr>
          <a:xfrm rot="16200000">
            <a:off x="9996276" y="4643675"/>
            <a:ext cx="1325565" cy="3103084"/>
          </a:xfrm>
          <a:prstGeom prst="rtTriangle">
            <a:avLst/>
          </a:prstGeom>
          <a:solidFill>
            <a:srgbClr val="99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4" name="Bildobjekt 23">
            <a:extLst>
              <a:ext uri="{FF2B5EF4-FFF2-40B4-BE49-F238E27FC236}">
                <a16:creationId xmlns:a16="http://schemas.microsoft.com/office/drawing/2014/main" id="{CDBC8E32-4BC4-7854-184F-75595713F883}"/>
              </a:ext>
            </a:extLst>
          </p:cNvPr>
          <p:cNvPicPr>
            <a:picLocks noChangeAspect="1"/>
          </p:cNvPicPr>
          <p:nvPr userDrawn="1"/>
        </p:nvPicPr>
        <p:blipFill>
          <a:blip r:embed="rId2"/>
          <a:stretch>
            <a:fillRect/>
          </a:stretch>
        </p:blipFill>
        <p:spPr>
          <a:xfrm>
            <a:off x="10583965" y="6384991"/>
            <a:ext cx="1421430" cy="294236"/>
          </a:xfrm>
          <a:prstGeom prst="rect">
            <a:avLst/>
          </a:prstGeom>
        </p:spPr>
      </p:pic>
    </p:spTree>
    <p:extLst>
      <p:ext uri="{BB962C8B-B14F-4D97-AF65-F5344CB8AC3E}">
        <p14:creationId xmlns:p14="http://schemas.microsoft.com/office/powerpoint/2010/main" val="2689482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spaltblock">
    <p:bg>
      <p:bgPr>
        <a:solidFill>
          <a:schemeClr val="bg1">
            <a:lumMod val="95000"/>
          </a:schemeClr>
        </a:solidFill>
        <a:effectLst/>
      </p:bgPr>
    </p:bg>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516530" y="2229770"/>
            <a:ext cx="3169951" cy="2517594"/>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cxnSp>
        <p:nvCxnSpPr>
          <p:cNvPr id="4" name="Rak 3">
            <a:extLst>
              <a:ext uri="{FF2B5EF4-FFF2-40B4-BE49-F238E27FC236}">
                <a16:creationId xmlns:a16="http://schemas.microsoft.com/office/drawing/2014/main" id="{6783143D-9D10-9B4E-887F-01F8980005DF}"/>
              </a:ext>
            </a:extLst>
          </p:cNvPr>
          <p:cNvCxnSpPr>
            <a:cxnSpLocks/>
          </p:cNvCxnSpPr>
          <p:nvPr userDrawn="1"/>
        </p:nvCxnSpPr>
        <p:spPr>
          <a:xfrm>
            <a:off x="4152378" y="2067136"/>
            <a:ext cx="0" cy="2574309"/>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D5FC61E1-F7DD-104E-B750-B283E07B9268}"/>
              </a:ext>
            </a:extLst>
          </p:cNvPr>
          <p:cNvCxnSpPr>
            <a:cxnSpLocks/>
          </p:cNvCxnSpPr>
          <p:nvPr userDrawn="1"/>
        </p:nvCxnSpPr>
        <p:spPr>
          <a:xfrm>
            <a:off x="8050635" y="2067136"/>
            <a:ext cx="0" cy="2574309"/>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735988" y="2229770"/>
            <a:ext cx="3052239" cy="2517594"/>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3" name="Platshållare för text 24">
            <a:extLst>
              <a:ext uri="{FF2B5EF4-FFF2-40B4-BE49-F238E27FC236}">
                <a16:creationId xmlns:a16="http://schemas.microsoft.com/office/drawing/2014/main" id="{42CAD805-D4F4-744D-AB04-5BF89B355DA0}"/>
              </a:ext>
            </a:extLst>
          </p:cNvPr>
          <p:cNvSpPr>
            <a:spLocks noGrp="1"/>
          </p:cNvSpPr>
          <p:nvPr>
            <p:ph type="body" sz="quarter" idx="16" hasCustomPrompt="1"/>
          </p:nvPr>
        </p:nvSpPr>
        <p:spPr>
          <a:xfrm>
            <a:off x="8414784" y="2229770"/>
            <a:ext cx="3041227" cy="2517594"/>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pic>
        <p:nvPicPr>
          <p:cNvPr id="21" name="Bildobjekt 20">
            <a:extLst>
              <a:ext uri="{FF2B5EF4-FFF2-40B4-BE49-F238E27FC236}">
                <a16:creationId xmlns:a16="http://schemas.microsoft.com/office/drawing/2014/main" id="{4ED1E0F1-EC6C-9148-8CC5-011503B56061}"/>
              </a:ext>
            </a:extLst>
          </p:cNvPr>
          <p:cNvPicPr>
            <a:picLocks noChangeAspect="1"/>
          </p:cNvPicPr>
          <p:nvPr userDrawn="1"/>
        </p:nvPicPr>
        <p:blipFill>
          <a:blip r:embed="rId3"/>
          <a:stretch>
            <a:fillRect/>
          </a:stretch>
        </p:blipFill>
        <p:spPr>
          <a:xfrm>
            <a:off x="10584494" y="6413326"/>
            <a:ext cx="1421430" cy="294236"/>
          </a:xfrm>
          <a:prstGeom prst="rect">
            <a:avLst/>
          </a:prstGeom>
        </p:spPr>
      </p:pic>
      <p:sp>
        <p:nvSpPr>
          <p:cNvPr id="17" name="Platshållare för text 27">
            <a:extLst>
              <a:ext uri="{FF2B5EF4-FFF2-40B4-BE49-F238E27FC236}">
                <a16:creationId xmlns:a16="http://schemas.microsoft.com/office/drawing/2014/main" id="{57F9B0ED-B289-C247-AF89-BDC3B36A28F3}"/>
              </a:ext>
            </a:extLst>
          </p:cNvPr>
          <p:cNvSpPr>
            <a:spLocks noGrp="1"/>
          </p:cNvSpPr>
          <p:nvPr>
            <p:ph type="body" sz="quarter" idx="21"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Tree>
    <p:extLst>
      <p:ext uri="{BB962C8B-B14F-4D97-AF65-F5344CB8AC3E}">
        <p14:creationId xmlns:p14="http://schemas.microsoft.com/office/powerpoint/2010/main" val="2511417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paltblock">
    <p:bg>
      <p:bgPr>
        <a:solidFill>
          <a:schemeClr val="bg1">
            <a:lumMod val="95000"/>
          </a:schemeClr>
        </a:solidFill>
        <a:effectLst/>
      </p:bgPr>
    </p:bg>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516530" y="832980"/>
            <a:ext cx="3169951"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cxnSp>
        <p:nvCxnSpPr>
          <p:cNvPr id="4" name="Rak 3">
            <a:extLst>
              <a:ext uri="{FF2B5EF4-FFF2-40B4-BE49-F238E27FC236}">
                <a16:creationId xmlns:a16="http://schemas.microsoft.com/office/drawing/2014/main" id="{6783143D-9D10-9B4E-887F-01F8980005DF}"/>
              </a:ext>
            </a:extLst>
          </p:cNvPr>
          <p:cNvCxnSpPr>
            <a:cxnSpLocks/>
          </p:cNvCxnSpPr>
          <p:nvPr userDrawn="1"/>
        </p:nvCxnSpPr>
        <p:spPr>
          <a:xfrm>
            <a:off x="4155740" y="839704"/>
            <a:ext cx="0" cy="5192040"/>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D5FC61E1-F7DD-104E-B750-B283E07B9268}"/>
              </a:ext>
            </a:extLst>
          </p:cNvPr>
          <p:cNvCxnSpPr>
            <a:cxnSpLocks/>
          </p:cNvCxnSpPr>
          <p:nvPr userDrawn="1"/>
        </p:nvCxnSpPr>
        <p:spPr>
          <a:xfrm>
            <a:off x="8067445" y="839704"/>
            <a:ext cx="0" cy="5192040"/>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735988" y="832980"/>
            <a:ext cx="3052239"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3" name="Platshållare för text 24">
            <a:extLst>
              <a:ext uri="{FF2B5EF4-FFF2-40B4-BE49-F238E27FC236}">
                <a16:creationId xmlns:a16="http://schemas.microsoft.com/office/drawing/2014/main" id="{42CAD805-D4F4-744D-AB04-5BF89B355DA0}"/>
              </a:ext>
            </a:extLst>
          </p:cNvPr>
          <p:cNvSpPr>
            <a:spLocks noGrp="1"/>
          </p:cNvSpPr>
          <p:nvPr>
            <p:ph type="body" sz="quarter" idx="16" hasCustomPrompt="1"/>
          </p:nvPr>
        </p:nvSpPr>
        <p:spPr>
          <a:xfrm>
            <a:off x="8414784" y="832980"/>
            <a:ext cx="3041227"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pic>
        <p:nvPicPr>
          <p:cNvPr id="21" name="Bildobjekt 20">
            <a:extLst>
              <a:ext uri="{FF2B5EF4-FFF2-40B4-BE49-F238E27FC236}">
                <a16:creationId xmlns:a16="http://schemas.microsoft.com/office/drawing/2014/main" id="{4ED1E0F1-EC6C-9148-8CC5-011503B56061}"/>
              </a:ext>
            </a:extLst>
          </p:cNvPr>
          <p:cNvPicPr>
            <a:picLocks noChangeAspect="1"/>
          </p:cNvPicPr>
          <p:nvPr userDrawn="1"/>
        </p:nvPicPr>
        <p:blipFill>
          <a:blip r:embed="rId3"/>
          <a:stretch>
            <a:fillRect/>
          </a:stretch>
        </p:blipFill>
        <p:spPr>
          <a:xfrm>
            <a:off x="10584494" y="6413326"/>
            <a:ext cx="1421430" cy="294236"/>
          </a:xfrm>
          <a:prstGeom prst="rect">
            <a:avLst/>
          </a:prstGeom>
        </p:spPr>
      </p:pic>
      <p:sp>
        <p:nvSpPr>
          <p:cNvPr id="10" name="Platshållare för text 24">
            <a:extLst>
              <a:ext uri="{FF2B5EF4-FFF2-40B4-BE49-F238E27FC236}">
                <a16:creationId xmlns:a16="http://schemas.microsoft.com/office/drawing/2014/main" id="{A252F5FB-C250-BF43-B612-9A0386860103}"/>
              </a:ext>
            </a:extLst>
          </p:cNvPr>
          <p:cNvSpPr>
            <a:spLocks noGrp="1"/>
          </p:cNvSpPr>
          <p:nvPr>
            <p:ph type="body" sz="quarter" idx="17" hasCustomPrompt="1"/>
          </p:nvPr>
        </p:nvSpPr>
        <p:spPr>
          <a:xfrm>
            <a:off x="4516530" y="3956144"/>
            <a:ext cx="3169951"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6" name="Platshållare för text 24">
            <a:extLst>
              <a:ext uri="{FF2B5EF4-FFF2-40B4-BE49-F238E27FC236}">
                <a16:creationId xmlns:a16="http://schemas.microsoft.com/office/drawing/2014/main" id="{6553645A-E7EA-4347-9017-64FAD40AD304}"/>
              </a:ext>
            </a:extLst>
          </p:cNvPr>
          <p:cNvSpPr>
            <a:spLocks noGrp="1"/>
          </p:cNvSpPr>
          <p:nvPr>
            <p:ph type="body" sz="quarter" idx="18" hasCustomPrompt="1"/>
          </p:nvPr>
        </p:nvSpPr>
        <p:spPr>
          <a:xfrm>
            <a:off x="735988" y="3956144"/>
            <a:ext cx="3052239"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sp>
        <p:nvSpPr>
          <p:cNvPr id="17" name="Platshållare för text 24">
            <a:extLst>
              <a:ext uri="{FF2B5EF4-FFF2-40B4-BE49-F238E27FC236}">
                <a16:creationId xmlns:a16="http://schemas.microsoft.com/office/drawing/2014/main" id="{2F6F7940-FDEE-AB41-AC96-1A1CDB574290}"/>
              </a:ext>
            </a:extLst>
          </p:cNvPr>
          <p:cNvSpPr>
            <a:spLocks noGrp="1"/>
          </p:cNvSpPr>
          <p:nvPr>
            <p:ph type="body" sz="quarter" idx="19" hasCustomPrompt="1"/>
          </p:nvPr>
        </p:nvSpPr>
        <p:spPr>
          <a:xfrm>
            <a:off x="8414784" y="3956144"/>
            <a:ext cx="3041227" cy="2068876"/>
          </a:xfrm>
          <a:prstGeom prst="rect">
            <a:avLst/>
          </a:prstGeom>
        </p:spPr>
        <p:txBody>
          <a:bodyPr anchor="t"/>
          <a:lstStyle>
            <a:lvl1pPr marL="0" indent="0" algn="l">
              <a:spcBef>
                <a:spcPts val="1000"/>
              </a:spcBef>
              <a:buClr>
                <a:srgbClr val="0072AB"/>
              </a:buClr>
              <a:buFont typeface="Arial" panose="020B0604020202020204" pitchFamily="34" charset="0"/>
              <a:buNone/>
              <a:defRPr sz="1800">
                <a:solidFill>
                  <a:srgbClr val="18416A"/>
                </a:solidFill>
              </a:defRPr>
            </a:lvl1pPr>
          </a:lstStyle>
          <a:p>
            <a:pPr lvl="0">
              <a:lnSpc>
                <a:spcPct val="100000"/>
              </a:lnSpc>
            </a:pPr>
            <a:r>
              <a:rPr lang="en-US" sz="1800" dirty="0"/>
              <a:t>Text</a:t>
            </a:r>
          </a:p>
        </p:txBody>
      </p:sp>
      <p:cxnSp>
        <p:nvCxnSpPr>
          <p:cNvPr id="22" name="Rak 21">
            <a:extLst>
              <a:ext uri="{FF2B5EF4-FFF2-40B4-BE49-F238E27FC236}">
                <a16:creationId xmlns:a16="http://schemas.microsoft.com/office/drawing/2014/main" id="{2CD6EFAC-539C-CA47-94F7-DE7120A86FD3}"/>
              </a:ext>
            </a:extLst>
          </p:cNvPr>
          <p:cNvCxnSpPr>
            <a:cxnSpLocks/>
          </p:cNvCxnSpPr>
          <p:nvPr userDrawn="1"/>
        </p:nvCxnSpPr>
        <p:spPr>
          <a:xfrm flipH="1">
            <a:off x="706747" y="3429000"/>
            <a:ext cx="10749264" cy="0"/>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28" name="Platshållare för text 27">
            <a:extLst>
              <a:ext uri="{FF2B5EF4-FFF2-40B4-BE49-F238E27FC236}">
                <a16:creationId xmlns:a16="http://schemas.microsoft.com/office/drawing/2014/main" id="{5787E756-115A-584A-9455-5D67101E1979}"/>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Tree>
    <p:extLst>
      <p:ext uri="{BB962C8B-B14F-4D97-AF65-F5344CB8AC3E}">
        <p14:creationId xmlns:p14="http://schemas.microsoft.com/office/powerpoint/2010/main" val="620690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Underrubrik (vit) - Foto 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98180A0-E5A7-094C-AB60-772FC8DE60C1}"/>
              </a:ext>
            </a:extLst>
          </p:cNvPr>
          <p:cNvSpPr>
            <a:spLocks noGrp="1"/>
          </p:cNvSpPr>
          <p:nvPr>
            <p:ph type="pic" sz="quarter" idx="10" hasCustomPrompt="1"/>
          </p:nvPr>
        </p:nvSpPr>
        <p:spPr>
          <a:xfrm>
            <a:off x="0" y="0"/>
            <a:ext cx="12192000" cy="6858000"/>
          </a:xfrm>
          <a:prstGeom prst="rect">
            <a:avLst/>
          </a:prstGeom>
          <a:solidFill>
            <a:srgbClr val="99B4D2"/>
          </a:solidFill>
        </p:spPr>
        <p:txBody>
          <a:bodyPr/>
          <a:lstStyle>
            <a:lvl1pPr>
              <a:defRPr/>
            </a:lvl1pPr>
          </a:lstStyle>
          <a:p>
            <a:r>
              <a:rPr lang="sv-SE" dirty="0"/>
              <a:t>Dra in valfri bild, högerklicka sen på bilden och välj ”Beskär” för att justera den.</a:t>
            </a:r>
          </a:p>
        </p:txBody>
      </p:sp>
      <p:sp>
        <p:nvSpPr>
          <p:cNvPr id="4" name="Title Placeholder 1">
            <a:extLst>
              <a:ext uri="{FF2B5EF4-FFF2-40B4-BE49-F238E27FC236}">
                <a16:creationId xmlns:a16="http://schemas.microsoft.com/office/drawing/2014/main" id="{B3E69937-726D-2743-89FE-8F2427031C29}"/>
              </a:ext>
            </a:extLst>
          </p:cNvPr>
          <p:cNvSpPr>
            <a:spLocks noGrp="1"/>
          </p:cNvSpPr>
          <p:nvPr>
            <p:ph type="title" hasCustomPrompt="1"/>
          </p:nvPr>
        </p:nvSpPr>
        <p:spPr>
          <a:xfrm>
            <a:off x="838200" y="2339262"/>
            <a:ext cx="10515600" cy="1325563"/>
          </a:xfrm>
          <a:prstGeom prst="rect">
            <a:avLst/>
          </a:prstGeom>
        </p:spPr>
        <p:txBody>
          <a:bodyPr vert="horz" lIns="91440" tIns="45720" rIns="91440" bIns="45720" rtlCol="0" anchor="ctr">
            <a:normAutofit/>
          </a:bodyPr>
          <a:lstStyle>
            <a:lvl1pPr algn="ctr">
              <a:defRPr sz="5400" cap="all" baseline="0">
                <a:solidFill>
                  <a:schemeClr val="bg1"/>
                </a:solidFill>
              </a:defRPr>
            </a:lvl1pPr>
          </a:lstStyle>
          <a:p>
            <a:r>
              <a:rPr lang="en-US" dirty="0"/>
              <a:t>Rubrik</a:t>
            </a:r>
          </a:p>
        </p:txBody>
      </p:sp>
      <p:sp>
        <p:nvSpPr>
          <p:cNvPr id="6" name="Platshållare för text 3">
            <a:extLst>
              <a:ext uri="{FF2B5EF4-FFF2-40B4-BE49-F238E27FC236}">
                <a16:creationId xmlns:a16="http://schemas.microsoft.com/office/drawing/2014/main" id="{E8561ACF-AEB6-AD44-BEEF-E36C3A2EDE3C}"/>
              </a:ext>
            </a:extLst>
          </p:cNvPr>
          <p:cNvSpPr>
            <a:spLocks noGrp="1"/>
          </p:cNvSpPr>
          <p:nvPr>
            <p:ph type="body" sz="quarter" idx="11" hasCustomPrompt="1"/>
          </p:nvPr>
        </p:nvSpPr>
        <p:spPr>
          <a:xfrm>
            <a:off x="838200" y="3934990"/>
            <a:ext cx="10515600" cy="1570038"/>
          </a:xfrm>
          <a:prstGeom prst="rect">
            <a:avLst/>
          </a:prstGeom>
        </p:spPr>
        <p:txBody>
          <a:bodyPr/>
          <a:lstStyle>
            <a:lvl1pPr marL="0" indent="0" algn="ctr">
              <a:buNone/>
              <a:defRPr>
                <a:solidFill>
                  <a:schemeClr val="bg1"/>
                </a:solidFill>
              </a:defRPr>
            </a:lvl1pPr>
          </a:lstStyle>
          <a:p>
            <a:r>
              <a:rPr lang="sv-SE" dirty="0"/>
              <a:t>Underrubrik</a:t>
            </a:r>
          </a:p>
        </p:txBody>
      </p:sp>
    </p:spTree>
    <p:extLst>
      <p:ext uri="{BB962C8B-B14F-4D97-AF65-F5344CB8AC3E}">
        <p14:creationId xmlns:p14="http://schemas.microsoft.com/office/powerpoint/2010/main" val="358935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 Underrubrik (blå) - Foto BG">
    <p:bg>
      <p:bgPr>
        <a:solidFill>
          <a:srgbClr val="99B4D2"/>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98180A0-E5A7-094C-AB60-772FC8DE60C1}"/>
              </a:ext>
            </a:extLst>
          </p:cNvPr>
          <p:cNvSpPr>
            <a:spLocks noGrp="1"/>
          </p:cNvSpPr>
          <p:nvPr>
            <p:ph type="pic" sz="quarter" idx="10" hasCustomPrompt="1"/>
          </p:nvPr>
        </p:nvSpPr>
        <p:spPr>
          <a:xfrm>
            <a:off x="0" y="0"/>
            <a:ext cx="12192000" cy="6858000"/>
          </a:xfrm>
          <a:prstGeom prst="rect">
            <a:avLst/>
          </a:prstGeom>
          <a:solidFill>
            <a:srgbClr val="99B4D2"/>
          </a:solidFill>
        </p:spPr>
        <p:txBody>
          <a:bodyPr/>
          <a:lstStyle>
            <a:lvl1pPr>
              <a:defRPr/>
            </a:lvl1pPr>
          </a:lstStyle>
          <a:p>
            <a:r>
              <a:rPr lang="sv-SE" dirty="0"/>
              <a:t>Dra in valfri bild, högerklicka sen på bilden och välj ”Beskär” för att justera den.</a:t>
            </a:r>
          </a:p>
        </p:txBody>
      </p:sp>
      <p:sp>
        <p:nvSpPr>
          <p:cNvPr id="4" name="Title Placeholder 1">
            <a:extLst>
              <a:ext uri="{FF2B5EF4-FFF2-40B4-BE49-F238E27FC236}">
                <a16:creationId xmlns:a16="http://schemas.microsoft.com/office/drawing/2014/main" id="{54469269-1B04-584A-93E0-95EF44A3233B}"/>
              </a:ext>
            </a:extLst>
          </p:cNvPr>
          <p:cNvSpPr>
            <a:spLocks noGrp="1"/>
          </p:cNvSpPr>
          <p:nvPr>
            <p:ph type="title" hasCustomPrompt="1"/>
          </p:nvPr>
        </p:nvSpPr>
        <p:spPr>
          <a:xfrm>
            <a:off x="838200" y="2339262"/>
            <a:ext cx="10515600" cy="1325563"/>
          </a:xfrm>
          <a:prstGeom prst="rect">
            <a:avLst/>
          </a:prstGeom>
        </p:spPr>
        <p:txBody>
          <a:bodyPr vert="horz" lIns="91440" tIns="45720" rIns="91440" bIns="45720" rtlCol="0" anchor="ctr">
            <a:normAutofit/>
          </a:bodyPr>
          <a:lstStyle>
            <a:lvl1pPr algn="ctr">
              <a:defRPr sz="5400" cap="all" baseline="0"/>
            </a:lvl1pPr>
          </a:lstStyle>
          <a:p>
            <a:r>
              <a:rPr lang="en-US" dirty="0"/>
              <a:t>Rubrik</a:t>
            </a:r>
          </a:p>
        </p:txBody>
      </p:sp>
      <p:sp>
        <p:nvSpPr>
          <p:cNvPr id="6" name="Platshållare för text 3">
            <a:extLst>
              <a:ext uri="{FF2B5EF4-FFF2-40B4-BE49-F238E27FC236}">
                <a16:creationId xmlns:a16="http://schemas.microsoft.com/office/drawing/2014/main" id="{F4FDE546-2BD5-8249-997D-96206A7F0E9D}"/>
              </a:ext>
            </a:extLst>
          </p:cNvPr>
          <p:cNvSpPr>
            <a:spLocks noGrp="1"/>
          </p:cNvSpPr>
          <p:nvPr>
            <p:ph type="body" sz="quarter" idx="11" hasCustomPrompt="1"/>
          </p:nvPr>
        </p:nvSpPr>
        <p:spPr>
          <a:xfrm>
            <a:off x="838200" y="3934990"/>
            <a:ext cx="10515600" cy="1570038"/>
          </a:xfrm>
          <a:prstGeom prst="rect">
            <a:avLst/>
          </a:prstGeom>
        </p:spPr>
        <p:txBody>
          <a:bodyPr/>
          <a:lstStyle>
            <a:lvl1pPr marL="0" indent="0" algn="ctr">
              <a:buNone/>
              <a:defRPr/>
            </a:lvl1pPr>
          </a:lstStyle>
          <a:p>
            <a:r>
              <a:rPr lang="sv-SE" dirty="0"/>
              <a:t>Underrubrik</a:t>
            </a:r>
          </a:p>
        </p:txBody>
      </p:sp>
    </p:spTree>
    <p:extLst>
      <p:ext uri="{BB962C8B-B14F-4D97-AF65-F5344CB8AC3E}">
        <p14:creationId xmlns:p14="http://schemas.microsoft.com/office/powerpoint/2010/main" val="2159606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dikerad &quot;Tjänsteområden&quo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64EA93A-FA0B-FE40-A855-33C48DE197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79DDED61-2078-8D48-928D-CD4F7CFFF176}"/>
              </a:ext>
            </a:extLst>
          </p:cNvPr>
          <p:cNvSpPr>
            <a:spLocks noGrp="1"/>
          </p:cNvSpPr>
          <p:nvPr>
            <p:ph type="title" hasCustomPrompt="1"/>
          </p:nvPr>
        </p:nvSpPr>
        <p:spPr>
          <a:xfrm>
            <a:off x="838200" y="2339262"/>
            <a:ext cx="10515600" cy="1325563"/>
          </a:xfrm>
          <a:prstGeom prst="rect">
            <a:avLst/>
          </a:prstGeom>
        </p:spPr>
        <p:txBody>
          <a:bodyPr vert="horz" lIns="91440" tIns="45720" rIns="91440" bIns="45720" rtlCol="0" anchor="b">
            <a:normAutofit/>
          </a:bodyPr>
          <a:lstStyle>
            <a:lvl1pPr algn="ctr">
              <a:defRPr sz="5400" cap="all" baseline="0">
                <a:solidFill>
                  <a:schemeClr val="bg1"/>
                </a:solidFill>
              </a:defRPr>
            </a:lvl1pPr>
          </a:lstStyle>
          <a:p>
            <a:r>
              <a:rPr lang="en-US" dirty="0"/>
              <a:t>Rubrik</a:t>
            </a:r>
          </a:p>
        </p:txBody>
      </p:sp>
      <p:sp>
        <p:nvSpPr>
          <p:cNvPr id="6" name="Platshållare för text 3">
            <a:extLst>
              <a:ext uri="{FF2B5EF4-FFF2-40B4-BE49-F238E27FC236}">
                <a16:creationId xmlns:a16="http://schemas.microsoft.com/office/drawing/2014/main" id="{714EE483-D63D-D34E-AE02-772D175FA466}"/>
              </a:ext>
            </a:extLst>
          </p:cNvPr>
          <p:cNvSpPr>
            <a:spLocks noGrp="1"/>
          </p:cNvSpPr>
          <p:nvPr>
            <p:ph type="body" sz="quarter" idx="11" hasCustomPrompt="1"/>
          </p:nvPr>
        </p:nvSpPr>
        <p:spPr>
          <a:xfrm>
            <a:off x="838200" y="3934990"/>
            <a:ext cx="10515600" cy="1570038"/>
          </a:xfrm>
          <a:prstGeom prst="rect">
            <a:avLst/>
          </a:prstGeom>
        </p:spPr>
        <p:txBody>
          <a:bodyPr/>
          <a:lstStyle>
            <a:lvl1pPr marL="0" indent="0" algn="ctr">
              <a:buNone/>
              <a:defRPr>
                <a:solidFill>
                  <a:schemeClr val="bg1"/>
                </a:solidFill>
              </a:defRPr>
            </a:lvl1pPr>
          </a:lstStyle>
          <a:p>
            <a:r>
              <a:rPr lang="sv-SE" dirty="0"/>
              <a:t>Underrubrik</a:t>
            </a:r>
          </a:p>
        </p:txBody>
      </p:sp>
    </p:spTree>
    <p:extLst>
      <p:ext uri="{BB962C8B-B14F-4D97-AF65-F5344CB8AC3E}">
        <p14:creationId xmlns:p14="http://schemas.microsoft.com/office/powerpoint/2010/main" val="1533905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dikerad &quot;Hållbarhetsområden&quo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7D70FF4D-F690-CD49-89F6-BE861BF619E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8F4492F8-3627-7046-9DFE-09D2E6FDCB69}"/>
              </a:ext>
            </a:extLst>
          </p:cNvPr>
          <p:cNvSpPr>
            <a:spLocks noGrp="1"/>
          </p:cNvSpPr>
          <p:nvPr>
            <p:ph type="title" hasCustomPrompt="1"/>
          </p:nvPr>
        </p:nvSpPr>
        <p:spPr>
          <a:xfrm>
            <a:off x="838200" y="2339262"/>
            <a:ext cx="10515600" cy="1325563"/>
          </a:xfrm>
          <a:prstGeom prst="rect">
            <a:avLst/>
          </a:prstGeom>
        </p:spPr>
        <p:txBody>
          <a:bodyPr vert="horz" lIns="91440" tIns="45720" rIns="91440" bIns="45720" rtlCol="0" anchor="b">
            <a:normAutofit/>
          </a:bodyPr>
          <a:lstStyle>
            <a:lvl1pPr algn="ctr">
              <a:defRPr sz="5400" cap="all" baseline="0">
                <a:solidFill>
                  <a:schemeClr val="bg1"/>
                </a:solidFill>
              </a:defRPr>
            </a:lvl1pPr>
          </a:lstStyle>
          <a:p>
            <a:r>
              <a:rPr lang="en-US" dirty="0"/>
              <a:t>Rubrik</a:t>
            </a:r>
          </a:p>
        </p:txBody>
      </p:sp>
      <p:sp>
        <p:nvSpPr>
          <p:cNvPr id="5" name="Platshållare för text 3">
            <a:extLst>
              <a:ext uri="{FF2B5EF4-FFF2-40B4-BE49-F238E27FC236}">
                <a16:creationId xmlns:a16="http://schemas.microsoft.com/office/drawing/2014/main" id="{7AE043F9-E0B3-C645-8FE7-182651A5E29A}"/>
              </a:ext>
            </a:extLst>
          </p:cNvPr>
          <p:cNvSpPr>
            <a:spLocks noGrp="1"/>
          </p:cNvSpPr>
          <p:nvPr>
            <p:ph type="body" sz="quarter" idx="11" hasCustomPrompt="1"/>
          </p:nvPr>
        </p:nvSpPr>
        <p:spPr>
          <a:xfrm>
            <a:off x="838200" y="3934990"/>
            <a:ext cx="10515600" cy="1570038"/>
          </a:xfrm>
          <a:prstGeom prst="rect">
            <a:avLst/>
          </a:prstGeom>
        </p:spPr>
        <p:txBody>
          <a:bodyPr/>
          <a:lstStyle>
            <a:lvl1pPr marL="0" indent="0" algn="ctr">
              <a:buNone/>
              <a:defRPr>
                <a:solidFill>
                  <a:schemeClr val="bg1"/>
                </a:solidFill>
              </a:defRPr>
            </a:lvl1pPr>
          </a:lstStyle>
          <a:p>
            <a:r>
              <a:rPr lang="sv-SE" dirty="0"/>
              <a:t>Underrubrik</a:t>
            </a:r>
          </a:p>
        </p:txBody>
      </p:sp>
    </p:spTree>
    <p:extLst>
      <p:ext uri="{BB962C8B-B14F-4D97-AF65-F5344CB8AC3E}">
        <p14:creationId xmlns:p14="http://schemas.microsoft.com/office/powerpoint/2010/main" val="3414886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dikerad &quot;Levererar helheten&quot;">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CC7CC01-C79D-4C4E-A955-EBBB4B1E06C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38"/>
          <a:stretch/>
        </p:blipFill>
        <p:spPr>
          <a:xfrm>
            <a:off x="0" y="0"/>
            <a:ext cx="12192000" cy="6858000"/>
          </a:xfrm>
          <a:prstGeom prst="rect">
            <a:avLst/>
          </a:prstGeom>
        </p:spPr>
      </p:pic>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5503862" cy="1325563"/>
          </a:xfrm>
          <a:prstGeom prst="rect">
            <a:avLst/>
          </a:prstGeom>
        </p:spPr>
        <p:txBody>
          <a:bodyPr anchor="ctr"/>
          <a:lstStyle>
            <a:lvl1pPr>
              <a:defRPr cap="all" baseline="0">
                <a:solidFill>
                  <a:srgbClr val="006BA6"/>
                </a:solidFill>
              </a:defRPr>
            </a:lvl1pPr>
          </a:lstStyle>
          <a:p>
            <a:r>
              <a:rPr lang="sv-SE" dirty="0"/>
              <a:t>Rubrik</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592138" y="1952625"/>
            <a:ext cx="5503862" cy="4260850"/>
          </a:xfrm>
          <a:prstGeom prst="rect">
            <a:avLst/>
          </a:prstGeom>
        </p:spPr>
        <p:txBody>
          <a:bodyPr/>
          <a:lstStyle>
            <a:lvl1pPr marL="0" indent="0">
              <a:lnSpc>
                <a:spcPct val="100000"/>
              </a:lnSpc>
              <a:buClr>
                <a:srgbClr val="0072AB"/>
              </a:buClr>
              <a:buFont typeface="Arial" panose="020B0604020202020204" pitchFamily="34" charset="0"/>
              <a:buNone/>
              <a:defRPr sz="1800">
                <a:solidFill>
                  <a:srgbClr val="18416A"/>
                </a:solidFill>
              </a:defRPr>
            </a:lvl1pPr>
          </a:lstStyle>
          <a:p>
            <a:pPr lvl="0"/>
            <a:r>
              <a:rPr lang="sv-SE" dirty="0"/>
              <a:t>Text här</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3"/>
          <a:stretch>
            <a:fillRect/>
          </a:stretch>
        </p:blipFill>
        <p:spPr>
          <a:xfrm>
            <a:off x="10584494" y="6413326"/>
            <a:ext cx="1421430" cy="294236"/>
          </a:xfrm>
          <a:prstGeom prst="rect">
            <a:avLst/>
          </a:prstGeom>
        </p:spPr>
      </p:pic>
      <p:pic>
        <p:nvPicPr>
          <p:cNvPr id="6" name="Bildobjekt 5">
            <a:extLst>
              <a:ext uri="{FF2B5EF4-FFF2-40B4-BE49-F238E27FC236}">
                <a16:creationId xmlns:a16="http://schemas.microsoft.com/office/drawing/2014/main" id="{953E05A0-CADE-574B-922A-94538AD78392}"/>
              </a:ext>
            </a:extLst>
          </p:cNvPr>
          <p:cNvPicPr>
            <a:picLocks noChangeAspect="1"/>
          </p:cNvPicPr>
          <p:nvPr userDrawn="1"/>
        </p:nvPicPr>
        <p:blipFill>
          <a:blip r:embed="rId4"/>
          <a:stretch>
            <a:fillRect/>
          </a:stretch>
        </p:blipFill>
        <p:spPr>
          <a:xfrm>
            <a:off x="10584494" y="6413326"/>
            <a:ext cx="1421430" cy="294236"/>
          </a:xfrm>
          <a:prstGeom prst="rect">
            <a:avLst/>
          </a:prstGeom>
        </p:spPr>
      </p:pic>
    </p:spTree>
    <p:extLst>
      <p:ext uri="{BB962C8B-B14F-4D97-AF65-F5344CB8AC3E}">
        <p14:creationId xmlns:p14="http://schemas.microsoft.com/office/powerpoint/2010/main" val="2428508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7ECFBED-4404-574B-BD65-7D6A6E381950}"/>
              </a:ext>
            </a:extLst>
          </p:cNvPr>
          <p:cNvSpPr txBox="1">
            <a:spLocks/>
          </p:cNvSpPr>
          <p:nvPr userDrawn="1"/>
        </p:nvSpPr>
        <p:spPr>
          <a:xfrm>
            <a:off x="838200" y="3664824"/>
            <a:ext cx="10904096" cy="89839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sv-SE" sz="1800" dirty="0">
              <a:latin typeface="Century Gothic" panose="020B0502020202020204" pitchFamily="34" charset="0"/>
            </a:endParaRPr>
          </a:p>
        </p:txBody>
      </p:sp>
      <p:sp>
        <p:nvSpPr>
          <p:cNvPr id="11" name="Platshållare för text 27">
            <a:extLst>
              <a:ext uri="{FF2B5EF4-FFF2-40B4-BE49-F238E27FC236}">
                <a16:creationId xmlns:a16="http://schemas.microsoft.com/office/drawing/2014/main" id="{34A65B38-150C-C14E-A2ED-E9E151AC8A24}"/>
              </a:ext>
            </a:extLst>
          </p:cNvPr>
          <p:cNvSpPr>
            <a:spLocks noGrp="1"/>
          </p:cNvSpPr>
          <p:nvPr>
            <p:ph type="body" sz="quarter" idx="20" hasCustomPrompt="1"/>
          </p:nvPr>
        </p:nvSpPr>
        <p:spPr>
          <a:xfrm>
            <a:off x="569843" y="6123718"/>
            <a:ext cx="2743200" cy="293688"/>
          </a:xfrm>
          <a:prstGeom prst="rect">
            <a:avLst/>
          </a:prstGeom>
        </p:spPr>
        <p:txBody>
          <a:bodyPr anchor="b"/>
          <a:lstStyle>
            <a:lvl1pPr marL="0" indent="0" algn="l">
              <a:buNone/>
              <a:defRPr sz="1200" cap="none" baseline="0"/>
            </a:lvl1pPr>
          </a:lstStyle>
          <a:p>
            <a:pPr lvl="0"/>
            <a:r>
              <a:rPr lang="sv-SE" dirty="0"/>
              <a:t>Datum</a:t>
            </a:r>
          </a:p>
        </p:txBody>
      </p:sp>
      <p:sp>
        <p:nvSpPr>
          <p:cNvPr id="8" name="Title Placeholder 1">
            <a:extLst>
              <a:ext uri="{FF2B5EF4-FFF2-40B4-BE49-F238E27FC236}">
                <a16:creationId xmlns:a16="http://schemas.microsoft.com/office/drawing/2014/main" id="{A4F7AFBF-78B7-1949-881B-A572E6677F64}"/>
              </a:ext>
            </a:extLst>
          </p:cNvPr>
          <p:cNvSpPr>
            <a:spLocks noGrp="1"/>
          </p:cNvSpPr>
          <p:nvPr>
            <p:ph type="title" hasCustomPrompt="1"/>
          </p:nvPr>
        </p:nvSpPr>
        <p:spPr>
          <a:xfrm>
            <a:off x="838200" y="2339262"/>
            <a:ext cx="10515600" cy="1325563"/>
          </a:xfrm>
          <a:prstGeom prst="rect">
            <a:avLst/>
          </a:prstGeom>
        </p:spPr>
        <p:txBody>
          <a:bodyPr vert="horz" lIns="91440" tIns="45720" rIns="91440" bIns="45720" rtlCol="0" anchor="ctr">
            <a:normAutofit/>
          </a:bodyPr>
          <a:lstStyle>
            <a:lvl1pPr algn="ctr">
              <a:defRPr sz="5400" cap="all" baseline="0"/>
            </a:lvl1pPr>
          </a:lstStyle>
          <a:p>
            <a:r>
              <a:rPr lang="en-US" dirty="0"/>
              <a:t>Rubrik</a:t>
            </a:r>
          </a:p>
        </p:txBody>
      </p:sp>
      <p:sp>
        <p:nvSpPr>
          <p:cNvPr id="9" name="Subtitle 2">
            <a:extLst>
              <a:ext uri="{FF2B5EF4-FFF2-40B4-BE49-F238E27FC236}">
                <a16:creationId xmlns:a16="http://schemas.microsoft.com/office/drawing/2014/main" id="{CC93EF7F-650D-AF47-AE93-73415F2E6773}"/>
              </a:ext>
            </a:extLst>
          </p:cNvPr>
          <p:cNvSpPr txBox="1">
            <a:spLocks/>
          </p:cNvSpPr>
          <p:nvPr userDrawn="1"/>
        </p:nvSpPr>
        <p:spPr>
          <a:xfrm>
            <a:off x="838200" y="3664824"/>
            <a:ext cx="10904096" cy="89839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sv-SE" sz="1800" dirty="0">
              <a:latin typeface="Century Gothic" panose="020B0502020202020204" pitchFamily="34" charset="0"/>
            </a:endParaRPr>
          </a:p>
        </p:txBody>
      </p:sp>
      <p:sp>
        <p:nvSpPr>
          <p:cNvPr id="12" name="Platshållare för text 3">
            <a:extLst>
              <a:ext uri="{FF2B5EF4-FFF2-40B4-BE49-F238E27FC236}">
                <a16:creationId xmlns:a16="http://schemas.microsoft.com/office/drawing/2014/main" id="{78D4191F-5892-D04B-9E7D-738D471713C4}"/>
              </a:ext>
            </a:extLst>
          </p:cNvPr>
          <p:cNvSpPr>
            <a:spLocks noGrp="1"/>
          </p:cNvSpPr>
          <p:nvPr>
            <p:ph type="body" sz="quarter" idx="11" hasCustomPrompt="1"/>
          </p:nvPr>
        </p:nvSpPr>
        <p:spPr>
          <a:xfrm>
            <a:off x="838200" y="3934990"/>
            <a:ext cx="10515600" cy="1570038"/>
          </a:xfrm>
          <a:prstGeom prst="rect">
            <a:avLst/>
          </a:prstGeom>
        </p:spPr>
        <p:txBody>
          <a:bodyPr/>
          <a:lstStyle>
            <a:lvl1pPr marL="0" indent="0" algn="ctr">
              <a:buNone/>
              <a:defRPr/>
            </a:lvl1pPr>
          </a:lstStyle>
          <a:p>
            <a:r>
              <a:rPr lang="sv-SE" dirty="0"/>
              <a:t>Underrubrik</a:t>
            </a:r>
          </a:p>
        </p:txBody>
      </p:sp>
      <p:pic>
        <p:nvPicPr>
          <p:cNvPr id="7" name="Bildobjekt 6">
            <a:extLst>
              <a:ext uri="{FF2B5EF4-FFF2-40B4-BE49-F238E27FC236}">
                <a16:creationId xmlns:a16="http://schemas.microsoft.com/office/drawing/2014/main" id="{8C99DF0A-2581-B540-B4E2-BBA4571D5A27}"/>
              </a:ext>
            </a:extLst>
          </p:cNvPr>
          <p:cNvPicPr>
            <a:picLocks noChangeAspect="1"/>
          </p:cNvPicPr>
          <p:nvPr userDrawn="1"/>
        </p:nvPicPr>
        <p:blipFill>
          <a:blip r:embed="rId3"/>
          <a:stretch>
            <a:fillRect/>
          </a:stretch>
        </p:blipFill>
        <p:spPr>
          <a:xfrm>
            <a:off x="9908900" y="6273478"/>
            <a:ext cx="2097024" cy="434084"/>
          </a:xfrm>
          <a:prstGeom prst="rect">
            <a:avLst/>
          </a:prstGeom>
        </p:spPr>
      </p:pic>
    </p:spTree>
    <p:extLst>
      <p:ext uri="{BB962C8B-B14F-4D97-AF65-F5344CB8AC3E}">
        <p14:creationId xmlns:p14="http://schemas.microsoft.com/office/powerpoint/2010/main" val="1786952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dikerad &quot;Fokusområden&quot;">
    <p:bg>
      <p:bgPr>
        <a:solidFill>
          <a:schemeClr val="bg1"/>
        </a:solidFill>
        <a:effectLst/>
      </p:bgPr>
    </p:bg>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56A915D7-6471-0F49-9DD4-333F3BC2D72C}"/>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6565467" y="1987557"/>
            <a:ext cx="4814902" cy="1068315"/>
          </a:xfrm>
          <a:prstGeom prst="rect">
            <a:avLst/>
          </a:prstGeom>
        </p:spPr>
        <p:txBody>
          <a:bodyPr anchor="t"/>
          <a:lstStyle>
            <a:lvl1pPr marL="0" indent="0" algn="l">
              <a:spcBef>
                <a:spcPts val="1000"/>
              </a:spcBef>
              <a:buClr>
                <a:srgbClr val="0072AB"/>
              </a:buClr>
              <a:buFont typeface="Arial" panose="020B0604020202020204" pitchFamily="34" charset="0"/>
              <a:buNone/>
              <a:defRPr sz="1400">
                <a:solidFill>
                  <a:srgbClr val="18416A"/>
                </a:solidFill>
              </a:defRPr>
            </a:lvl1pPr>
          </a:lstStyle>
          <a:p>
            <a:pPr lvl="0">
              <a:lnSpc>
                <a:spcPct val="100000"/>
              </a:lnSpc>
            </a:pPr>
            <a:r>
              <a:rPr lang="en-US" sz="1800" dirty="0"/>
              <a:t>Text</a:t>
            </a:r>
          </a:p>
        </p:txBody>
      </p:sp>
      <p:cxnSp>
        <p:nvCxnSpPr>
          <p:cNvPr id="4" name="Rak 3">
            <a:extLst>
              <a:ext uri="{FF2B5EF4-FFF2-40B4-BE49-F238E27FC236}">
                <a16:creationId xmlns:a16="http://schemas.microsoft.com/office/drawing/2014/main" id="{6783143D-9D10-9B4E-887F-01F8980005DF}"/>
              </a:ext>
            </a:extLst>
          </p:cNvPr>
          <p:cNvCxnSpPr>
            <a:cxnSpLocks/>
          </p:cNvCxnSpPr>
          <p:nvPr userDrawn="1"/>
        </p:nvCxnSpPr>
        <p:spPr>
          <a:xfrm>
            <a:off x="5896515" y="1987557"/>
            <a:ext cx="0" cy="2926470"/>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591457" y="1987557"/>
            <a:ext cx="4636107" cy="1068315"/>
          </a:xfrm>
          <a:prstGeom prst="rect">
            <a:avLst/>
          </a:prstGeom>
        </p:spPr>
        <p:txBody>
          <a:bodyPr anchor="t"/>
          <a:lstStyle>
            <a:lvl1pPr marL="0" indent="0" algn="l">
              <a:spcBef>
                <a:spcPts val="1000"/>
              </a:spcBef>
              <a:buClr>
                <a:srgbClr val="0072AB"/>
              </a:buClr>
              <a:buFont typeface="Arial" panose="020B0604020202020204" pitchFamily="34" charset="0"/>
              <a:buNone/>
              <a:defRPr sz="1400">
                <a:solidFill>
                  <a:srgbClr val="18416A"/>
                </a:solidFill>
              </a:defRPr>
            </a:lvl1pPr>
          </a:lstStyle>
          <a:p>
            <a:pPr>
              <a:lnSpc>
                <a:spcPct val="100000"/>
              </a:lnSpc>
            </a:pPr>
            <a:r>
              <a:rPr lang="sv-SE" dirty="0"/>
              <a:t>Text</a:t>
            </a:r>
          </a:p>
        </p:txBody>
      </p:sp>
      <p:sp>
        <p:nvSpPr>
          <p:cNvPr id="10" name="Platshållare för text 24">
            <a:extLst>
              <a:ext uri="{FF2B5EF4-FFF2-40B4-BE49-F238E27FC236}">
                <a16:creationId xmlns:a16="http://schemas.microsoft.com/office/drawing/2014/main" id="{A252F5FB-C250-BF43-B612-9A0386860103}"/>
              </a:ext>
            </a:extLst>
          </p:cNvPr>
          <p:cNvSpPr>
            <a:spLocks noGrp="1"/>
          </p:cNvSpPr>
          <p:nvPr>
            <p:ph type="body" sz="quarter" idx="17" hasCustomPrompt="1"/>
          </p:nvPr>
        </p:nvSpPr>
        <p:spPr>
          <a:xfrm>
            <a:off x="6565467" y="3313120"/>
            <a:ext cx="4814902" cy="2068876"/>
          </a:xfrm>
          <a:prstGeom prst="rect">
            <a:avLst/>
          </a:prstGeom>
        </p:spPr>
        <p:txBody>
          <a:bodyPr anchor="t"/>
          <a:lstStyle>
            <a:lvl1pPr marL="0" indent="0" algn="l">
              <a:spcBef>
                <a:spcPts val="1000"/>
              </a:spcBef>
              <a:buClr>
                <a:srgbClr val="0072AB"/>
              </a:buClr>
              <a:buFont typeface="Arial" panose="020B0604020202020204" pitchFamily="34" charset="0"/>
              <a:buNone/>
              <a:defRPr sz="1400">
                <a:solidFill>
                  <a:srgbClr val="18416A"/>
                </a:solidFill>
              </a:defRPr>
            </a:lvl1pPr>
          </a:lstStyle>
          <a:p>
            <a:pPr lvl="0">
              <a:lnSpc>
                <a:spcPct val="100000"/>
              </a:lnSpc>
            </a:pPr>
            <a:r>
              <a:rPr lang="en-US" sz="1800" dirty="0"/>
              <a:t>Text</a:t>
            </a:r>
          </a:p>
        </p:txBody>
      </p:sp>
      <p:sp>
        <p:nvSpPr>
          <p:cNvPr id="16" name="Platshållare för text 24">
            <a:extLst>
              <a:ext uri="{FF2B5EF4-FFF2-40B4-BE49-F238E27FC236}">
                <a16:creationId xmlns:a16="http://schemas.microsoft.com/office/drawing/2014/main" id="{6553645A-E7EA-4347-9017-64FAD40AD304}"/>
              </a:ext>
            </a:extLst>
          </p:cNvPr>
          <p:cNvSpPr>
            <a:spLocks noGrp="1"/>
          </p:cNvSpPr>
          <p:nvPr>
            <p:ph type="body" sz="quarter" idx="18" hasCustomPrompt="1"/>
          </p:nvPr>
        </p:nvSpPr>
        <p:spPr>
          <a:xfrm>
            <a:off x="591457" y="3313120"/>
            <a:ext cx="4636107" cy="2068876"/>
          </a:xfrm>
          <a:prstGeom prst="rect">
            <a:avLst/>
          </a:prstGeom>
        </p:spPr>
        <p:txBody>
          <a:bodyPr anchor="t"/>
          <a:lstStyle>
            <a:lvl1pPr marL="0" indent="0" algn="l">
              <a:spcBef>
                <a:spcPts val="1000"/>
              </a:spcBef>
              <a:buClr>
                <a:srgbClr val="0072AB"/>
              </a:buClr>
              <a:buFont typeface="Arial" panose="020B0604020202020204" pitchFamily="34" charset="0"/>
              <a:buNone/>
              <a:defRPr sz="1400">
                <a:solidFill>
                  <a:srgbClr val="18416A"/>
                </a:solidFill>
              </a:defRPr>
            </a:lvl1pPr>
          </a:lstStyle>
          <a:p>
            <a:r>
              <a:rPr lang="sv-SE" dirty="0"/>
              <a:t>Text</a:t>
            </a:r>
          </a:p>
        </p:txBody>
      </p:sp>
      <p:cxnSp>
        <p:nvCxnSpPr>
          <p:cNvPr id="22" name="Rak 21">
            <a:extLst>
              <a:ext uri="{FF2B5EF4-FFF2-40B4-BE49-F238E27FC236}">
                <a16:creationId xmlns:a16="http://schemas.microsoft.com/office/drawing/2014/main" id="{2CD6EFAC-539C-CA47-94F7-DE7120A86FD3}"/>
              </a:ext>
            </a:extLst>
          </p:cNvPr>
          <p:cNvCxnSpPr>
            <a:cxnSpLocks/>
          </p:cNvCxnSpPr>
          <p:nvPr userDrawn="1"/>
        </p:nvCxnSpPr>
        <p:spPr>
          <a:xfrm flipH="1">
            <a:off x="611016" y="2998122"/>
            <a:ext cx="10742947" cy="0"/>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4" name="Rubrik 1">
            <a:extLst>
              <a:ext uri="{FF2B5EF4-FFF2-40B4-BE49-F238E27FC236}">
                <a16:creationId xmlns:a16="http://schemas.microsoft.com/office/drawing/2014/main" id="{F7892399-B297-504F-AD4D-97583328D187}"/>
              </a:ext>
            </a:extLst>
          </p:cNvPr>
          <p:cNvSpPr>
            <a:spLocks noGrp="1"/>
          </p:cNvSpPr>
          <p:nvPr>
            <p:ph type="title" hasCustomPrompt="1"/>
          </p:nvPr>
        </p:nvSpPr>
        <p:spPr>
          <a:xfrm>
            <a:off x="591457" y="626383"/>
            <a:ext cx="10864553" cy="1325563"/>
          </a:xfrm>
          <a:prstGeom prst="rect">
            <a:avLst/>
          </a:prstGeom>
        </p:spPr>
        <p:txBody>
          <a:bodyPr anchor="ctr"/>
          <a:lstStyle>
            <a:lvl1pPr>
              <a:defRPr sz="4000" cap="all" baseline="0">
                <a:solidFill>
                  <a:srgbClr val="006BA6"/>
                </a:solidFill>
              </a:defRPr>
            </a:lvl1pPr>
          </a:lstStyle>
          <a:p>
            <a:r>
              <a:rPr lang="sv-SE" dirty="0"/>
              <a:t>rubrik</a:t>
            </a:r>
          </a:p>
        </p:txBody>
      </p:sp>
      <p:sp>
        <p:nvSpPr>
          <p:cNvPr id="20" name="Platshållare för text 27">
            <a:extLst>
              <a:ext uri="{FF2B5EF4-FFF2-40B4-BE49-F238E27FC236}">
                <a16:creationId xmlns:a16="http://schemas.microsoft.com/office/drawing/2014/main" id="{7B7ED0FD-AB72-7044-AA8C-CAA919C7535E}"/>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
        <p:nvSpPr>
          <p:cNvPr id="18" name="Rätvinklig triangel 17">
            <a:extLst>
              <a:ext uri="{FF2B5EF4-FFF2-40B4-BE49-F238E27FC236}">
                <a16:creationId xmlns:a16="http://schemas.microsoft.com/office/drawing/2014/main" id="{415DB765-FA30-7325-9AEC-D84E10B88BB1}"/>
              </a:ext>
            </a:extLst>
          </p:cNvPr>
          <p:cNvSpPr/>
          <p:nvPr userDrawn="1"/>
        </p:nvSpPr>
        <p:spPr>
          <a:xfrm rot="16200000">
            <a:off x="9996276" y="4643675"/>
            <a:ext cx="1325565" cy="3103084"/>
          </a:xfrm>
          <a:prstGeom prst="rtTriangle">
            <a:avLst/>
          </a:prstGeom>
          <a:solidFill>
            <a:srgbClr val="99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3" name="Bildobjekt 22">
            <a:extLst>
              <a:ext uri="{FF2B5EF4-FFF2-40B4-BE49-F238E27FC236}">
                <a16:creationId xmlns:a16="http://schemas.microsoft.com/office/drawing/2014/main" id="{F369BC85-7B5C-AAA6-E976-AD3A9A31637D}"/>
              </a:ext>
            </a:extLst>
          </p:cNvPr>
          <p:cNvPicPr>
            <a:picLocks noChangeAspect="1"/>
          </p:cNvPicPr>
          <p:nvPr userDrawn="1"/>
        </p:nvPicPr>
        <p:blipFill>
          <a:blip r:embed="rId2"/>
          <a:stretch>
            <a:fillRect/>
          </a:stretch>
        </p:blipFill>
        <p:spPr>
          <a:xfrm>
            <a:off x="10583965" y="6384991"/>
            <a:ext cx="1421430" cy="294236"/>
          </a:xfrm>
          <a:prstGeom prst="rect">
            <a:avLst/>
          </a:prstGeom>
        </p:spPr>
      </p:pic>
    </p:spTree>
    <p:extLst>
      <p:ext uri="{BB962C8B-B14F-4D97-AF65-F5344CB8AC3E}">
        <p14:creationId xmlns:p14="http://schemas.microsoft.com/office/powerpoint/2010/main" val="1621563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dikerad &quot;Tjänsteområden Överblick&quot;">
    <p:bg>
      <p:bgPr>
        <a:solidFill>
          <a:srgbClr val="99B4D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B9D8347-5F8C-BF44-9DF1-CEC7802CAAE5}"/>
              </a:ext>
            </a:extLst>
          </p:cNvPr>
          <p:cNvSpPr/>
          <p:nvPr userDrawn="1"/>
        </p:nvSpPr>
        <p:spPr>
          <a:xfrm>
            <a:off x="588723" y="1816479"/>
            <a:ext cx="3262829"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3420459A-B7B9-E647-A017-F3FFF482A46D}"/>
              </a:ext>
            </a:extLst>
          </p:cNvPr>
          <p:cNvSpPr/>
          <p:nvPr userDrawn="1"/>
        </p:nvSpPr>
        <p:spPr>
          <a:xfrm>
            <a:off x="4440275" y="1816479"/>
            <a:ext cx="3262828"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F1FB7236-632C-E646-9E55-0C75C0CBC5B0}"/>
              </a:ext>
            </a:extLst>
          </p:cNvPr>
          <p:cNvSpPr/>
          <p:nvPr userDrawn="1"/>
        </p:nvSpPr>
        <p:spPr>
          <a:xfrm>
            <a:off x="8340450" y="1816479"/>
            <a:ext cx="3262828" cy="4366911"/>
          </a:xfrm>
          <a:prstGeom prst="rect">
            <a:avLst/>
          </a:prstGeom>
          <a:solidFill>
            <a:srgbClr val="006BA6">
              <a:alpha val="949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598565"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2" name="Platshållare för text 24">
            <a:extLst>
              <a:ext uri="{FF2B5EF4-FFF2-40B4-BE49-F238E27FC236}">
                <a16:creationId xmlns:a16="http://schemas.microsoft.com/office/drawing/2014/main" id="{27E72D55-B85E-7443-A419-DA44A5D8DEEA}"/>
              </a:ext>
            </a:extLst>
          </p:cNvPr>
          <p:cNvSpPr>
            <a:spLocks noGrp="1"/>
          </p:cNvSpPr>
          <p:nvPr>
            <p:ph type="body" sz="quarter" idx="15" hasCustomPrompt="1"/>
          </p:nvPr>
        </p:nvSpPr>
        <p:spPr>
          <a:xfrm>
            <a:off x="735989"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3" name="Platshållare för text 24">
            <a:extLst>
              <a:ext uri="{FF2B5EF4-FFF2-40B4-BE49-F238E27FC236}">
                <a16:creationId xmlns:a16="http://schemas.microsoft.com/office/drawing/2014/main" id="{42CAD805-D4F4-744D-AB04-5BF89B355DA0}"/>
              </a:ext>
            </a:extLst>
          </p:cNvPr>
          <p:cNvSpPr>
            <a:spLocks noGrp="1"/>
          </p:cNvSpPr>
          <p:nvPr>
            <p:ph type="body" sz="quarter" idx="16" hasCustomPrompt="1"/>
          </p:nvPr>
        </p:nvSpPr>
        <p:spPr>
          <a:xfrm>
            <a:off x="8496821" y="1951946"/>
            <a:ext cx="2959190" cy="4029754"/>
          </a:xfrm>
          <a:prstGeom prst="rect">
            <a:avLst/>
          </a:prstGeom>
        </p:spPr>
        <p:txBody>
          <a:bodyPr anchor="t"/>
          <a:lstStyle>
            <a:lvl1pPr marL="0" indent="0" algn="l">
              <a:spcBef>
                <a:spcPts val="800"/>
              </a:spcBef>
              <a:buNone/>
              <a:defRPr sz="1800">
                <a:solidFill>
                  <a:schemeClr val="bg1">
                    <a:lumMod val="95000"/>
                  </a:schemeClr>
                </a:solidFill>
              </a:defRPr>
            </a:lvl1pPr>
          </a:lstStyle>
          <a:p>
            <a:pPr lvl="0">
              <a:lnSpc>
                <a:spcPct val="100000"/>
              </a:lnSpc>
            </a:pPr>
            <a:r>
              <a:rPr lang="en-US" sz="1800" dirty="0"/>
              <a:t>Text</a:t>
            </a:r>
          </a:p>
        </p:txBody>
      </p:sp>
      <p:sp>
        <p:nvSpPr>
          <p:cNvPr id="15" name="Platshållare för text 27">
            <a:extLst>
              <a:ext uri="{FF2B5EF4-FFF2-40B4-BE49-F238E27FC236}">
                <a16:creationId xmlns:a16="http://schemas.microsoft.com/office/drawing/2014/main" id="{F357646F-5336-F648-96FF-47E4B9FC8385}"/>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pic>
        <p:nvPicPr>
          <p:cNvPr id="22" name="Picture 2" descr="Houses">
            <a:extLst>
              <a:ext uri="{FF2B5EF4-FFF2-40B4-BE49-F238E27FC236}">
                <a16:creationId xmlns:a16="http://schemas.microsoft.com/office/drawing/2014/main" id="{C2265F7A-4CFF-0A44-A00E-483A455B34C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790394" y="735708"/>
            <a:ext cx="850379" cy="850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leaning Icon (1)">
            <a:extLst>
              <a:ext uri="{FF2B5EF4-FFF2-40B4-BE49-F238E27FC236}">
                <a16:creationId xmlns:a16="http://schemas.microsoft.com/office/drawing/2014/main" id="{A8A6B4BE-C0F6-5044-A9EB-CFB38660E3F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553646" y="659795"/>
            <a:ext cx="658501" cy="9262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accum (1)">
            <a:extLst>
              <a:ext uri="{FF2B5EF4-FFF2-40B4-BE49-F238E27FC236}">
                <a16:creationId xmlns:a16="http://schemas.microsoft.com/office/drawing/2014/main" id="{6AEBAB44-F02A-E34C-A87A-82CD0661A3A8}"/>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615014" y="659796"/>
            <a:ext cx="926291" cy="926291"/>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BD9EB826-C410-6D43-8D7C-10E78C51D601}"/>
              </a:ext>
            </a:extLst>
          </p:cNvPr>
          <p:cNvPicPr>
            <a:picLocks noChangeAspect="1"/>
          </p:cNvPicPr>
          <p:nvPr userDrawn="1"/>
        </p:nvPicPr>
        <p:blipFill>
          <a:blip r:embed="rId5"/>
          <a:stretch>
            <a:fillRect/>
          </a:stretch>
        </p:blipFill>
        <p:spPr>
          <a:xfrm>
            <a:off x="10584494" y="6413326"/>
            <a:ext cx="1421430" cy="294236"/>
          </a:xfrm>
          <a:prstGeom prst="rect">
            <a:avLst/>
          </a:prstGeom>
        </p:spPr>
      </p:pic>
    </p:spTree>
    <p:extLst>
      <p:ext uri="{BB962C8B-B14F-4D97-AF65-F5344CB8AC3E}">
        <p14:creationId xmlns:p14="http://schemas.microsoft.com/office/powerpoint/2010/main" val="4912429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dikerad &quot;Varför välja Primär?&quot;">
    <p:bg>
      <p:bgPr>
        <a:solidFill>
          <a:srgbClr val="99B4D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1673678" y="935060"/>
            <a:ext cx="8814197" cy="1325563"/>
          </a:xfrm>
          <a:prstGeom prst="rect">
            <a:avLst/>
          </a:prstGeom>
        </p:spPr>
        <p:txBody>
          <a:bodyPr anchor="ctr"/>
          <a:lstStyle>
            <a:lvl1pPr algn="ctr">
              <a:defRPr cap="all" baseline="0">
                <a:solidFill>
                  <a:schemeClr val="bg1"/>
                </a:solidFill>
              </a:defRPr>
            </a:lvl1pPr>
          </a:lstStyle>
          <a:p>
            <a:r>
              <a:rPr lang="sv-SE" dirty="0"/>
              <a:t>Varför välja Primär?</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1673678" y="2261302"/>
            <a:ext cx="8814197" cy="1051832"/>
          </a:xfrm>
          <a:prstGeom prst="rect">
            <a:avLst/>
          </a:prstGeom>
        </p:spPr>
        <p:txBody>
          <a:bodyPr/>
          <a:lstStyle>
            <a:lvl1pPr marL="0" indent="0" algn="ctr">
              <a:buNone/>
              <a:defRPr sz="1800" b="1">
                <a:solidFill>
                  <a:srgbClr val="18416A"/>
                </a:solidFill>
              </a:defRPr>
            </a:lvl1pPr>
          </a:lstStyle>
          <a:p>
            <a:r>
              <a:rPr lang="sv-SE" dirty="0"/>
              <a:t>Primär har väl etablerade rutiner och systemstöd för såväl egenkontroller, avtalsefterlevnad, men arbetar närmare kunden i leveransen än våra konkurrenter.</a:t>
            </a:r>
          </a:p>
        </p:txBody>
      </p:sp>
      <p:sp>
        <p:nvSpPr>
          <p:cNvPr id="8" name="Platshållare för text 24">
            <a:extLst>
              <a:ext uri="{FF2B5EF4-FFF2-40B4-BE49-F238E27FC236}">
                <a16:creationId xmlns:a16="http://schemas.microsoft.com/office/drawing/2014/main" id="{8599157D-24CB-4245-86B8-881B1792D56B}"/>
              </a:ext>
            </a:extLst>
          </p:cNvPr>
          <p:cNvSpPr>
            <a:spLocks noGrp="1"/>
          </p:cNvSpPr>
          <p:nvPr>
            <p:ph type="body" sz="quarter" idx="11" hasCustomPrompt="1"/>
          </p:nvPr>
        </p:nvSpPr>
        <p:spPr>
          <a:xfrm>
            <a:off x="1673679" y="3755299"/>
            <a:ext cx="1737360" cy="1051832"/>
          </a:xfrm>
          <a:prstGeom prst="rect">
            <a:avLst/>
          </a:prstGeom>
        </p:spPr>
        <p:txBody>
          <a:bodyPr anchor="ctr"/>
          <a:lstStyle>
            <a:lvl1pPr marL="0" indent="0" algn="ctr">
              <a:buNone/>
              <a:defRPr sz="1800">
                <a:solidFill>
                  <a:srgbClr val="006BA6"/>
                </a:solidFill>
              </a:defRPr>
            </a:lvl1pPr>
          </a:lstStyle>
          <a:p>
            <a:pPr lvl="0">
              <a:lnSpc>
                <a:spcPct val="100000"/>
              </a:lnSpc>
            </a:pPr>
            <a:r>
              <a:rPr lang="en-US" sz="1800" dirty="0" err="1"/>
              <a:t>Flexibla</a:t>
            </a:r>
            <a:r>
              <a:rPr lang="en-US" sz="1800" dirty="0"/>
              <a:t> </a:t>
            </a:r>
            <a:r>
              <a:rPr lang="en-US" sz="1800" dirty="0" err="1"/>
              <a:t>och</a:t>
            </a:r>
            <a:r>
              <a:rPr lang="en-US" sz="1800" dirty="0"/>
              <a:t> </a:t>
            </a:r>
            <a:r>
              <a:rPr lang="en-US" sz="1800" dirty="0" err="1"/>
              <a:t>transparanta</a:t>
            </a:r>
            <a:r>
              <a:rPr lang="en-US" sz="1800" dirty="0"/>
              <a:t> </a:t>
            </a:r>
            <a:r>
              <a:rPr lang="en-US" sz="1800" dirty="0" err="1"/>
              <a:t>uppdrag</a:t>
            </a:r>
            <a:endParaRPr lang="en-US" sz="1800" dirty="0"/>
          </a:p>
        </p:txBody>
      </p:sp>
      <p:sp>
        <p:nvSpPr>
          <p:cNvPr id="9" name="Platshållare för text 24">
            <a:extLst>
              <a:ext uri="{FF2B5EF4-FFF2-40B4-BE49-F238E27FC236}">
                <a16:creationId xmlns:a16="http://schemas.microsoft.com/office/drawing/2014/main" id="{8B82CCF3-E318-0244-9482-E524E83C7D1C}"/>
              </a:ext>
            </a:extLst>
          </p:cNvPr>
          <p:cNvSpPr>
            <a:spLocks noGrp="1"/>
          </p:cNvSpPr>
          <p:nvPr>
            <p:ph type="body" sz="quarter" idx="12" hasCustomPrompt="1"/>
          </p:nvPr>
        </p:nvSpPr>
        <p:spPr>
          <a:xfrm>
            <a:off x="4032625" y="3755299"/>
            <a:ext cx="1737360" cy="1051832"/>
          </a:xfrm>
          <a:prstGeom prst="rect">
            <a:avLst/>
          </a:prstGeom>
        </p:spPr>
        <p:txBody>
          <a:bodyPr anchor="ctr"/>
          <a:lstStyle>
            <a:lvl1pPr marL="0" indent="0" algn="ctr">
              <a:buNone/>
              <a:defRPr sz="1800">
                <a:solidFill>
                  <a:srgbClr val="006BA6"/>
                </a:solidFill>
              </a:defRPr>
            </a:lvl1pPr>
          </a:lstStyle>
          <a:p>
            <a:pPr lvl="0">
              <a:lnSpc>
                <a:spcPct val="100000"/>
              </a:lnSpc>
            </a:pPr>
            <a:r>
              <a:rPr lang="en-US" sz="1800" dirty="0" err="1"/>
              <a:t>Effektiv</a:t>
            </a:r>
            <a:r>
              <a:rPr lang="en-US" sz="1800" dirty="0"/>
              <a:t> </a:t>
            </a:r>
            <a:r>
              <a:rPr lang="en-US" sz="1800" dirty="0" err="1"/>
              <a:t>arbetsmetodik</a:t>
            </a:r>
            <a:r>
              <a:rPr lang="en-US" sz="1800" dirty="0"/>
              <a:t> med </a:t>
            </a:r>
            <a:r>
              <a:rPr lang="en-US" sz="1800" dirty="0" err="1"/>
              <a:t>enkel</a:t>
            </a:r>
            <a:r>
              <a:rPr lang="en-US" sz="1800" dirty="0"/>
              <a:t> </a:t>
            </a:r>
            <a:r>
              <a:rPr lang="en-US" sz="1800" dirty="0" err="1"/>
              <a:t>struktur</a:t>
            </a:r>
            <a:endParaRPr lang="en-US" sz="1800" dirty="0"/>
          </a:p>
        </p:txBody>
      </p:sp>
      <p:sp>
        <p:nvSpPr>
          <p:cNvPr id="10" name="Platshållare för text 24">
            <a:extLst>
              <a:ext uri="{FF2B5EF4-FFF2-40B4-BE49-F238E27FC236}">
                <a16:creationId xmlns:a16="http://schemas.microsoft.com/office/drawing/2014/main" id="{8ED4F83B-4425-4E49-897D-3CB7D4BF8347}"/>
              </a:ext>
            </a:extLst>
          </p:cNvPr>
          <p:cNvSpPr>
            <a:spLocks noGrp="1"/>
          </p:cNvSpPr>
          <p:nvPr>
            <p:ph type="body" sz="quarter" idx="13" hasCustomPrompt="1"/>
          </p:nvPr>
        </p:nvSpPr>
        <p:spPr>
          <a:xfrm>
            <a:off x="6391570" y="3755299"/>
            <a:ext cx="1737360" cy="1051832"/>
          </a:xfrm>
          <a:prstGeom prst="rect">
            <a:avLst/>
          </a:prstGeom>
        </p:spPr>
        <p:txBody>
          <a:bodyPr anchor="ctr"/>
          <a:lstStyle>
            <a:lvl1pPr marL="0" indent="0" algn="ctr">
              <a:buNone/>
              <a:defRPr sz="1800">
                <a:solidFill>
                  <a:srgbClr val="006BA6"/>
                </a:solidFill>
              </a:defRPr>
            </a:lvl1pPr>
          </a:lstStyle>
          <a:p>
            <a:pPr lvl="0">
              <a:lnSpc>
                <a:spcPct val="100000"/>
              </a:lnSpc>
            </a:pPr>
            <a:r>
              <a:rPr lang="en-US" sz="1800" dirty="0" err="1"/>
              <a:t>Personlighet</a:t>
            </a:r>
            <a:r>
              <a:rPr lang="en-US" sz="1800" dirty="0"/>
              <a:t> </a:t>
            </a:r>
            <a:r>
              <a:rPr lang="en-US" sz="1800" dirty="0" err="1"/>
              <a:t>och</a:t>
            </a:r>
            <a:r>
              <a:rPr lang="en-US" sz="1800" dirty="0"/>
              <a:t> </a:t>
            </a:r>
            <a:r>
              <a:rPr lang="en-US" sz="1800" dirty="0" err="1"/>
              <a:t>engagemang</a:t>
            </a:r>
            <a:endParaRPr lang="en-US" sz="1800" dirty="0"/>
          </a:p>
        </p:txBody>
      </p:sp>
      <p:sp>
        <p:nvSpPr>
          <p:cNvPr id="11" name="Platshållare för text 24">
            <a:extLst>
              <a:ext uri="{FF2B5EF4-FFF2-40B4-BE49-F238E27FC236}">
                <a16:creationId xmlns:a16="http://schemas.microsoft.com/office/drawing/2014/main" id="{75DAF0DE-D886-9040-8A2F-080937254F07}"/>
              </a:ext>
            </a:extLst>
          </p:cNvPr>
          <p:cNvSpPr>
            <a:spLocks noGrp="1"/>
          </p:cNvSpPr>
          <p:nvPr>
            <p:ph type="body" sz="quarter" idx="14" hasCustomPrompt="1"/>
          </p:nvPr>
        </p:nvSpPr>
        <p:spPr>
          <a:xfrm>
            <a:off x="8750516" y="3755299"/>
            <a:ext cx="1737360" cy="1051832"/>
          </a:xfrm>
          <a:prstGeom prst="rect">
            <a:avLst/>
          </a:prstGeom>
        </p:spPr>
        <p:txBody>
          <a:bodyPr anchor="ctr"/>
          <a:lstStyle>
            <a:lvl1pPr marL="0" indent="0" algn="ctr">
              <a:buNone/>
              <a:defRPr sz="1800">
                <a:solidFill>
                  <a:srgbClr val="006BA6"/>
                </a:solidFill>
              </a:defRPr>
            </a:lvl1pPr>
          </a:lstStyle>
          <a:p>
            <a:pPr lvl="0">
              <a:lnSpc>
                <a:spcPct val="100000"/>
              </a:lnSpc>
            </a:pPr>
            <a:r>
              <a:rPr lang="en-US" sz="1800" dirty="0" err="1"/>
              <a:t>Stora</a:t>
            </a:r>
            <a:r>
              <a:rPr lang="en-US" sz="1800" dirty="0"/>
              <a:t> </a:t>
            </a:r>
            <a:r>
              <a:rPr lang="en-US" sz="1800" dirty="0" err="1"/>
              <a:t>företagets</a:t>
            </a:r>
            <a:r>
              <a:rPr lang="en-US" sz="1800" dirty="0"/>
              <a:t> professionalism </a:t>
            </a:r>
            <a:r>
              <a:rPr lang="en-US" sz="1800" dirty="0" err="1"/>
              <a:t>i</a:t>
            </a:r>
            <a:r>
              <a:rPr lang="en-US" sz="1800" dirty="0"/>
              <a:t> </a:t>
            </a:r>
            <a:r>
              <a:rPr lang="en-US" sz="1800" dirty="0" err="1"/>
              <a:t>lilla</a:t>
            </a:r>
            <a:r>
              <a:rPr lang="en-US" sz="1800" dirty="0"/>
              <a:t> </a:t>
            </a:r>
            <a:r>
              <a:rPr lang="en-US" sz="1800" dirty="0" err="1"/>
              <a:t>bolagets</a:t>
            </a:r>
            <a:r>
              <a:rPr lang="en-US" sz="1800" dirty="0"/>
              <a:t> </a:t>
            </a:r>
            <a:r>
              <a:rPr lang="en-US" sz="1800" dirty="0" err="1"/>
              <a:t>kostym</a:t>
            </a:r>
            <a:endParaRPr lang="en-US" sz="1800" dirty="0"/>
          </a:p>
        </p:txBody>
      </p:sp>
      <p:cxnSp>
        <p:nvCxnSpPr>
          <p:cNvPr id="6" name="Rak 5">
            <a:extLst>
              <a:ext uri="{FF2B5EF4-FFF2-40B4-BE49-F238E27FC236}">
                <a16:creationId xmlns:a16="http://schemas.microsoft.com/office/drawing/2014/main" id="{18CF39E9-BE64-F64A-BC05-A3ED6585CB8C}"/>
              </a:ext>
            </a:extLst>
          </p:cNvPr>
          <p:cNvCxnSpPr>
            <a:cxnSpLocks/>
          </p:cNvCxnSpPr>
          <p:nvPr userDrawn="1"/>
        </p:nvCxnSpPr>
        <p:spPr>
          <a:xfrm flipV="1">
            <a:off x="3411039" y="3544866"/>
            <a:ext cx="621586" cy="1503123"/>
          </a:xfrm>
          <a:prstGeom prst="line">
            <a:avLst/>
          </a:prstGeom>
          <a:ln w="22225">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AE813D19-4AAF-E048-BCBD-FBF65CEDC874}"/>
              </a:ext>
            </a:extLst>
          </p:cNvPr>
          <p:cNvCxnSpPr>
            <a:cxnSpLocks/>
          </p:cNvCxnSpPr>
          <p:nvPr userDrawn="1"/>
        </p:nvCxnSpPr>
        <p:spPr>
          <a:xfrm flipV="1">
            <a:off x="5769984" y="3544866"/>
            <a:ext cx="621586" cy="1503123"/>
          </a:xfrm>
          <a:prstGeom prst="line">
            <a:avLst/>
          </a:prstGeom>
          <a:ln w="22225">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B7493ED0-D44F-0D4D-B28D-4BE55F14AF75}"/>
              </a:ext>
            </a:extLst>
          </p:cNvPr>
          <p:cNvCxnSpPr>
            <a:cxnSpLocks/>
          </p:cNvCxnSpPr>
          <p:nvPr userDrawn="1"/>
        </p:nvCxnSpPr>
        <p:spPr>
          <a:xfrm flipV="1">
            <a:off x="8128929" y="3544866"/>
            <a:ext cx="621586" cy="1503123"/>
          </a:xfrm>
          <a:prstGeom prst="line">
            <a:avLst/>
          </a:prstGeom>
          <a:ln w="22225">
            <a:solidFill>
              <a:srgbClr val="006BA6"/>
            </a:solidFill>
            <a:prstDash val="sysDot"/>
          </a:ln>
        </p:spPr>
        <p:style>
          <a:lnRef idx="1">
            <a:schemeClr val="accent1"/>
          </a:lnRef>
          <a:fillRef idx="0">
            <a:schemeClr val="accent1"/>
          </a:fillRef>
          <a:effectRef idx="0">
            <a:schemeClr val="accent1"/>
          </a:effectRef>
          <a:fontRef idx="minor">
            <a:schemeClr val="tx1"/>
          </a:fontRef>
        </p:style>
      </p:cxnSp>
      <p:pic>
        <p:nvPicPr>
          <p:cNvPr id="20" name="Bildobjekt 19">
            <a:extLst>
              <a:ext uri="{FF2B5EF4-FFF2-40B4-BE49-F238E27FC236}">
                <a16:creationId xmlns:a16="http://schemas.microsoft.com/office/drawing/2014/main" id="{AF19CB74-E685-0740-8B53-FFE34757A212}"/>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12" name="Platshållare för text 27">
            <a:extLst>
              <a:ext uri="{FF2B5EF4-FFF2-40B4-BE49-F238E27FC236}">
                <a16:creationId xmlns:a16="http://schemas.microsoft.com/office/drawing/2014/main" id="{48D05C99-EE90-0E49-9779-4A46AE86F368}"/>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Tree>
    <p:extLst>
      <p:ext uri="{BB962C8B-B14F-4D97-AF65-F5344CB8AC3E}">
        <p14:creationId xmlns:p14="http://schemas.microsoft.com/office/powerpoint/2010/main" val="9639526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46C9C0-DE5F-354D-8D56-946452893787}"/>
              </a:ext>
            </a:extLst>
          </p:cNvPr>
          <p:cNvSpPr>
            <a:spLocks noGrp="1"/>
          </p:cNvSpPr>
          <p:nvPr>
            <p:ph type="title" hasCustomPrompt="1"/>
          </p:nvPr>
        </p:nvSpPr>
        <p:spPr>
          <a:xfrm>
            <a:off x="838199" y="784847"/>
            <a:ext cx="10866999" cy="1655373"/>
          </a:xfrm>
          <a:prstGeom prst="rect">
            <a:avLst/>
          </a:prstGeom>
        </p:spPr>
        <p:txBody>
          <a:bodyPr/>
          <a:lstStyle>
            <a:lvl1pPr>
              <a:lnSpc>
                <a:spcPct val="100000"/>
              </a:lnSpc>
              <a:defRPr u="sng">
                <a:solidFill>
                  <a:srgbClr val="0072AB"/>
                </a:solidFill>
              </a:defRPr>
            </a:lvl1pPr>
          </a:lstStyle>
          <a:p>
            <a:r>
              <a:rPr lang="sv-SE" dirty="0"/>
              <a:t>Skriv rubrik här</a:t>
            </a:r>
          </a:p>
        </p:txBody>
      </p:sp>
      <p:sp>
        <p:nvSpPr>
          <p:cNvPr id="3" name="Platshållare för innehåll 2">
            <a:extLst>
              <a:ext uri="{FF2B5EF4-FFF2-40B4-BE49-F238E27FC236}">
                <a16:creationId xmlns:a16="http://schemas.microsoft.com/office/drawing/2014/main" id="{EC56EE34-E573-4041-9599-46027C6EBB9F}"/>
              </a:ext>
            </a:extLst>
          </p:cNvPr>
          <p:cNvSpPr>
            <a:spLocks noGrp="1"/>
          </p:cNvSpPr>
          <p:nvPr>
            <p:ph idx="1" hasCustomPrompt="1"/>
          </p:nvPr>
        </p:nvSpPr>
        <p:spPr>
          <a:xfrm>
            <a:off x="838200" y="2440220"/>
            <a:ext cx="10866998" cy="3525865"/>
          </a:xfrm>
          <a:prstGeom prst="rect">
            <a:avLst/>
          </a:prstGeom>
        </p:spPr>
        <p:txBody>
          <a:bodyPr/>
          <a:lstStyle>
            <a:lvl1pPr marL="457200" indent="-457200">
              <a:lnSpc>
                <a:spcPct val="100000"/>
              </a:lnSpc>
              <a:buFontTx/>
              <a:buBlip>
                <a:blip r:embed="rId2"/>
              </a:buBlip>
              <a:defRPr sz="2800"/>
            </a:lvl1pPr>
          </a:lstStyle>
          <a:p>
            <a:r>
              <a:rPr lang="sv-SE" dirty="0"/>
              <a:t>Skriv text här</a:t>
            </a:r>
          </a:p>
          <a:p>
            <a:r>
              <a:rPr lang="sv-SE" dirty="0"/>
              <a:t>Nivå 2</a:t>
            </a:r>
          </a:p>
          <a:p>
            <a:r>
              <a:rPr lang="sv-SE" dirty="0"/>
              <a:t>Nivå 3</a:t>
            </a:r>
          </a:p>
          <a:p>
            <a:endParaRPr lang="sv-SE" dirty="0"/>
          </a:p>
          <a:p>
            <a:endParaRPr lang="sv-SE" dirty="0"/>
          </a:p>
        </p:txBody>
      </p:sp>
      <p:pic>
        <p:nvPicPr>
          <p:cNvPr id="7" name="Bildobjekt 6">
            <a:extLst>
              <a:ext uri="{FF2B5EF4-FFF2-40B4-BE49-F238E27FC236}">
                <a16:creationId xmlns:a16="http://schemas.microsoft.com/office/drawing/2014/main" id="{E22FBC27-7F8A-F244-947B-466BEC87F49E}"/>
              </a:ext>
            </a:extLst>
          </p:cNvPr>
          <p:cNvPicPr>
            <a:picLocks noChangeAspect="1"/>
          </p:cNvPicPr>
          <p:nvPr userDrawn="1"/>
        </p:nvPicPr>
        <p:blipFill>
          <a:blip r:embed="rId3"/>
          <a:stretch>
            <a:fillRect/>
          </a:stretch>
        </p:blipFill>
        <p:spPr>
          <a:xfrm>
            <a:off x="8904714" y="5966085"/>
            <a:ext cx="2800485" cy="572827"/>
          </a:xfrm>
          <a:prstGeom prst="rect">
            <a:avLst/>
          </a:prstGeom>
        </p:spPr>
      </p:pic>
    </p:spTree>
    <p:extLst>
      <p:ext uri="{BB962C8B-B14F-4D97-AF65-F5344CB8AC3E}">
        <p14:creationId xmlns:p14="http://schemas.microsoft.com/office/powerpoint/2010/main" val="745208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46C9C0-DE5F-354D-8D56-946452893787}"/>
              </a:ext>
            </a:extLst>
          </p:cNvPr>
          <p:cNvSpPr>
            <a:spLocks noGrp="1"/>
          </p:cNvSpPr>
          <p:nvPr>
            <p:ph type="title" hasCustomPrompt="1"/>
          </p:nvPr>
        </p:nvSpPr>
        <p:spPr>
          <a:xfrm>
            <a:off x="838199" y="784847"/>
            <a:ext cx="10866999" cy="1655373"/>
          </a:xfrm>
          <a:prstGeom prst="rect">
            <a:avLst/>
          </a:prstGeom>
        </p:spPr>
        <p:txBody>
          <a:bodyPr/>
          <a:lstStyle>
            <a:lvl1pPr>
              <a:lnSpc>
                <a:spcPct val="100000"/>
              </a:lnSpc>
              <a:defRPr u="sng">
                <a:solidFill>
                  <a:srgbClr val="0072AB"/>
                </a:solidFill>
              </a:defRPr>
            </a:lvl1pPr>
          </a:lstStyle>
          <a:p>
            <a:r>
              <a:rPr lang="sv-SE" dirty="0"/>
              <a:t>Skriv rubrik här</a:t>
            </a:r>
          </a:p>
        </p:txBody>
      </p:sp>
      <p:sp>
        <p:nvSpPr>
          <p:cNvPr id="3" name="Platshållare för innehåll 2">
            <a:extLst>
              <a:ext uri="{FF2B5EF4-FFF2-40B4-BE49-F238E27FC236}">
                <a16:creationId xmlns:a16="http://schemas.microsoft.com/office/drawing/2014/main" id="{EC56EE34-E573-4041-9599-46027C6EBB9F}"/>
              </a:ext>
            </a:extLst>
          </p:cNvPr>
          <p:cNvSpPr>
            <a:spLocks noGrp="1"/>
          </p:cNvSpPr>
          <p:nvPr>
            <p:ph idx="1" hasCustomPrompt="1"/>
          </p:nvPr>
        </p:nvSpPr>
        <p:spPr>
          <a:xfrm>
            <a:off x="838200" y="2440220"/>
            <a:ext cx="5277787" cy="3525865"/>
          </a:xfrm>
          <a:prstGeom prst="rect">
            <a:avLst/>
          </a:prstGeom>
        </p:spPr>
        <p:txBody>
          <a:bodyPr/>
          <a:lstStyle>
            <a:lvl1pPr marL="457200" indent="-457200">
              <a:lnSpc>
                <a:spcPct val="100000"/>
              </a:lnSpc>
              <a:buFontTx/>
              <a:buBlip>
                <a:blip r:embed="rId2"/>
              </a:buBlip>
              <a:defRPr sz="2800"/>
            </a:lvl1pPr>
          </a:lstStyle>
          <a:p>
            <a:r>
              <a:rPr lang="sv-SE" dirty="0"/>
              <a:t>Skriv text här</a:t>
            </a:r>
          </a:p>
          <a:p>
            <a:r>
              <a:rPr lang="sv-SE" dirty="0"/>
              <a:t>Nivå två</a:t>
            </a:r>
          </a:p>
          <a:p>
            <a:r>
              <a:rPr lang="sv-SE" dirty="0"/>
              <a:t>Nivå tre</a:t>
            </a:r>
          </a:p>
          <a:p>
            <a:r>
              <a:rPr lang="sv-SE" dirty="0"/>
              <a:t>Nivå fyra</a:t>
            </a:r>
          </a:p>
          <a:p>
            <a:r>
              <a:rPr lang="sv-SE" dirty="0"/>
              <a:t>Nivå fem	</a:t>
            </a:r>
          </a:p>
        </p:txBody>
      </p:sp>
      <p:pic>
        <p:nvPicPr>
          <p:cNvPr id="7" name="Bildobjekt 6">
            <a:extLst>
              <a:ext uri="{FF2B5EF4-FFF2-40B4-BE49-F238E27FC236}">
                <a16:creationId xmlns:a16="http://schemas.microsoft.com/office/drawing/2014/main" id="{E22FBC27-7F8A-F244-947B-466BEC87F49E}"/>
              </a:ext>
            </a:extLst>
          </p:cNvPr>
          <p:cNvPicPr>
            <a:picLocks noChangeAspect="1"/>
          </p:cNvPicPr>
          <p:nvPr userDrawn="1"/>
        </p:nvPicPr>
        <p:blipFill>
          <a:blip r:embed="rId3"/>
          <a:stretch>
            <a:fillRect/>
          </a:stretch>
        </p:blipFill>
        <p:spPr>
          <a:xfrm>
            <a:off x="8904714" y="5966085"/>
            <a:ext cx="2800485" cy="572827"/>
          </a:xfrm>
          <a:prstGeom prst="rect">
            <a:avLst/>
          </a:prstGeom>
        </p:spPr>
      </p:pic>
      <p:sp>
        <p:nvSpPr>
          <p:cNvPr id="5" name="Platshållare för innehåll 2">
            <a:extLst>
              <a:ext uri="{FF2B5EF4-FFF2-40B4-BE49-F238E27FC236}">
                <a16:creationId xmlns:a16="http://schemas.microsoft.com/office/drawing/2014/main" id="{CAFD522B-394E-804B-8F5C-DF72FFD5980A}"/>
              </a:ext>
            </a:extLst>
          </p:cNvPr>
          <p:cNvSpPr>
            <a:spLocks noGrp="1"/>
          </p:cNvSpPr>
          <p:nvPr>
            <p:ph idx="10" hasCustomPrompt="1"/>
          </p:nvPr>
        </p:nvSpPr>
        <p:spPr>
          <a:xfrm>
            <a:off x="6427412" y="2440220"/>
            <a:ext cx="5277787" cy="3525865"/>
          </a:xfrm>
          <a:prstGeom prst="rect">
            <a:avLst/>
          </a:prstGeom>
        </p:spPr>
        <p:txBody>
          <a:bodyPr/>
          <a:lstStyle>
            <a:lvl1pPr marL="457200" indent="-457200">
              <a:lnSpc>
                <a:spcPct val="100000"/>
              </a:lnSpc>
              <a:buFontTx/>
              <a:buBlip>
                <a:blip r:embed="rId2"/>
              </a:buBlip>
              <a:defRPr sz="2800"/>
            </a:lvl1pPr>
          </a:lstStyle>
          <a:p>
            <a:r>
              <a:rPr lang="sv-SE" dirty="0"/>
              <a:t>Skriv text här
Nivå två
Nivå tre
Nivå fyra
Nivå fem</a:t>
            </a:r>
          </a:p>
        </p:txBody>
      </p:sp>
    </p:spTree>
    <p:extLst>
      <p:ext uri="{BB962C8B-B14F-4D97-AF65-F5344CB8AC3E}">
        <p14:creationId xmlns:p14="http://schemas.microsoft.com/office/powerpoint/2010/main" val="86960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Bild - Ljusblå BG">
    <p:bg>
      <p:bgPr>
        <a:solidFill>
          <a:srgbClr val="99B4D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9EE7989-41BB-C04E-859E-0AA96133C9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687456" y="1"/>
            <a:ext cx="5504542" cy="6858000"/>
          </a:xfrm>
          <a:prstGeom prst="rect">
            <a:avLst/>
          </a:prstGeom>
        </p:spPr>
      </p:pic>
      <p:pic>
        <p:nvPicPr>
          <p:cNvPr id="4" name="Bildobjekt 3">
            <a:extLst>
              <a:ext uri="{FF2B5EF4-FFF2-40B4-BE49-F238E27FC236}">
                <a16:creationId xmlns:a16="http://schemas.microsoft.com/office/drawing/2014/main" id="{66C336DD-6659-3947-93BF-45E6D1853C7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6686775" y="0"/>
            <a:ext cx="5505225" cy="6858000"/>
          </a:xfrm>
          <a:prstGeom prst="rect">
            <a:avLst/>
          </a:prstGeom>
        </p:spPr>
      </p:pic>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5503862" cy="1325563"/>
          </a:xfrm>
          <a:prstGeom prst="rect">
            <a:avLst/>
          </a:prstGeom>
        </p:spPr>
        <p:txBody>
          <a:bodyPr anchor="ctr"/>
          <a:lstStyle>
            <a:lvl1pPr>
              <a:defRPr cap="all" baseline="0">
                <a:solidFill>
                  <a:schemeClr val="bg1"/>
                </a:solidFill>
              </a:defRPr>
            </a:lvl1pPr>
          </a:lstStyle>
          <a:p>
            <a:r>
              <a:rPr lang="sv-SE" dirty="0"/>
              <a:t>Rubrik</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592138" y="1952625"/>
            <a:ext cx="5503862" cy="4260850"/>
          </a:xfrm>
          <a:prstGeom prst="rect">
            <a:avLst/>
          </a:prstGeom>
        </p:spPr>
        <p:txBody>
          <a:bodyPr/>
          <a:lstStyle>
            <a:lvl1pPr marL="0" indent="0">
              <a:lnSpc>
                <a:spcPct val="100000"/>
              </a:lnSpc>
              <a:buClr>
                <a:srgbClr val="0072AB"/>
              </a:buClr>
              <a:buFont typeface="Arial" panose="020B0604020202020204" pitchFamily="34" charset="0"/>
              <a:buNone/>
              <a:defRPr sz="1400">
                <a:solidFill>
                  <a:srgbClr val="18416A"/>
                </a:solidFill>
              </a:defRPr>
            </a:lvl1pPr>
          </a:lstStyle>
          <a:p>
            <a:pPr lvl="0"/>
            <a:r>
              <a:rPr lang="sv-SE" dirty="0"/>
              <a:t>Text här</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4"/>
          <a:stretch>
            <a:fillRect/>
          </a:stretch>
        </p:blipFill>
        <p:spPr>
          <a:xfrm>
            <a:off x="10584494" y="6413326"/>
            <a:ext cx="1421430" cy="294236"/>
          </a:xfrm>
          <a:prstGeom prst="rect">
            <a:avLst/>
          </a:prstGeom>
        </p:spPr>
      </p:pic>
      <p:grpSp>
        <p:nvGrpSpPr>
          <p:cNvPr id="5" name="Grupp 4">
            <a:extLst>
              <a:ext uri="{FF2B5EF4-FFF2-40B4-BE49-F238E27FC236}">
                <a16:creationId xmlns:a16="http://schemas.microsoft.com/office/drawing/2014/main" id="{47F4A48F-1DE6-DA4B-9DC0-DF35D4935E24}"/>
              </a:ext>
            </a:extLst>
          </p:cNvPr>
          <p:cNvGrpSpPr/>
          <p:nvPr userDrawn="1"/>
        </p:nvGrpSpPr>
        <p:grpSpPr>
          <a:xfrm>
            <a:off x="6418385" y="0"/>
            <a:ext cx="1374857" cy="6858000"/>
            <a:chOff x="6418385" y="0"/>
            <a:chExt cx="1374857" cy="6858000"/>
          </a:xfrm>
        </p:grpSpPr>
        <p:sp>
          <p:nvSpPr>
            <p:cNvPr id="9" name="Rätvinklig triangel 8">
              <a:extLst>
                <a:ext uri="{FF2B5EF4-FFF2-40B4-BE49-F238E27FC236}">
                  <a16:creationId xmlns:a16="http://schemas.microsoft.com/office/drawing/2014/main" id="{409FF040-988F-0343-A9A8-D25890D1BFAB}"/>
                </a:ext>
              </a:extLst>
            </p:cNvPr>
            <p:cNvSpPr/>
            <p:nvPr userDrawn="1"/>
          </p:nvSpPr>
          <p:spPr>
            <a:xfrm rot="10800000" flipH="1">
              <a:off x="6686776" y="0"/>
              <a:ext cx="1106466" cy="6858000"/>
            </a:xfrm>
            <a:prstGeom prst="rtTriangle">
              <a:avLst/>
            </a:prstGeom>
            <a:solidFill>
              <a:srgbClr val="99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ektangel 2">
              <a:extLst>
                <a:ext uri="{FF2B5EF4-FFF2-40B4-BE49-F238E27FC236}">
                  <a16:creationId xmlns:a16="http://schemas.microsoft.com/office/drawing/2014/main" id="{5D4D69BE-0C5A-A748-8B92-83BB521710C3}"/>
                </a:ext>
              </a:extLst>
            </p:cNvPr>
            <p:cNvSpPr/>
            <p:nvPr userDrawn="1"/>
          </p:nvSpPr>
          <p:spPr>
            <a:xfrm>
              <a:off x="6418385" y="0"/>
              <a:ext cx="268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691674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ild - Vit BG">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580F83DF-29AE-8AB7-865A-73689F86D80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514011" y="0"/>
            <a:ext cx="5677989" cy="6858000"/>
          </a:xfrm>
          <a:prstGeom prst="rect">
            <a:avLst/>
          </a:prstGeom>
        </p:spPr>
      </p:pic>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6819536" cy="1325563"/>
          </a:xfrm>
          <a:prstGeom prst="rect">
            <a:avLst/>
          </a:prstGeom>
        </p:spPr>
        <p:txBody>
          <a:bodyPr anchor="ctr"/>
          <a:lstStyle>
            <a:lvl1pPr>
              <a:defRPr sz="3600" cap="none" baseline="0">
                <a:solidFill>
                  <a:srgbClr val="006BA6"/>
                </a:solidFill>
              </a:defRPr>
            </a:lvl1pPr>
          </a:lstStyle>
          <a:p>
            <a:r>
              <a:rPr lang="sv-SE" dirty="0"/>
              <a:t>Rubrik</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592138" y="1952625"/>
            <a:ext cx="5503862" cy="4260850"/>
          </a:xfrm>
          <a:prstGeom prst="rect">
            <a:avLst/>
          </a:prstGeom>
        </p:spPr>
        <p:txBody>
          <a:bodyPr/>
          <a:lstStyle>
            <a:lvl1pPr marL="0" indent="0">
              <a:lnSpc>
                <a:spcPct val="100000"/>
              </a:lnSpc>
              <a:buClr>
                <a:srgbClr val="006BA6"/>
              </a:buClr>
              <a:buFont typeface="Arial" panose="020B0604020202020204" pitchFamily="34" charset="0"/>
              <a:buNone/>
              <a:defRPr sz="1400">
                <a:solidFill>
                  <a:srgbClr val="18416A"/>
                </a:solidFill>
              </a:defRPr>
            </a:lvl1pPr>
          </a:lstStyle>
          <a:p>
            <a:pPr lvl="0"/>
            <a:r>
              <a:rPr lang="sv-SE" dirty="0"/>
              <a:t>Text här</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3"/>
          <a:stretch>
            <a:fillRect/>
          </a:stretch>
        </p:blipFill>
        <p:spPr>
          <a:xfrm>
            <a:off x="10584494" y="6413326"/>
            <a:ext cx="1421430" cy="294236"/>
          </a:xfrm>
          <a:prstGeom prst="rect">
            <a:avLst/>
          </a:prstGeom>
        </p:spPr>
      </p:pic>
      <p:grpSp>
        <p:nvGrpSpPr>
          <p:cNvPr id="3" name="Grupp 2">
            <a:extLst>
              <a:ext uri="{FF2B5EF4-FFF2-40B4-BE49-F238E27FC236}">
                <a16:creationId xmlns:a16="http://schemas.microsoft.com/office/drawing/2014/main" id="{39DE361E-D105-D547-9995-A37E3A936C09}"/>
              </a:ext>
            </a:extLst>
          </p:cNvPr>
          <p:cNvGrpSpPr/>
          <p:nvPr userDrawn="1"/>
        </p:nvGrpSpPr>
        <p:grpSpPr>
          <a:xfrm>
            <a:off x="6418385" y="0"/>
            <a:ext cx="1374857" cy="6858000"/>
            <a:chOff x="6418385" y="0"/>
            <a:chExt cx="1374857" cy="6858000"/>
          </a:xfrm>
        </p:grpSpPr>
        <p:sp>
          <p:nvSpPr>
            <p:cNvPr id="9" name="Rätvinklig triangel 8">
              <a:extLst>
                <a:ext uri="{FF2B5EF4-FFF2-40B4-BE49-F238E27FC236}">
                  <a16:creationId xmlns:a16="http://schemas.microsoft.com/office/drawing/2014/main" id="{409FF040-988F-0343-A9A8-D25890D1BFAB}"/>
                </a:ext>
              </a:extLst>
            </p:cNvPr>
            <p:cNvSpPr/>
            <p:nvPr userDrawn="1"/>
          </p:nvSpPr>
          <p:spPr>
            <a:xfrm rot="10800000" flipH="1">
              <a:off x="6686776" y="0"/>
              <a:ext cx="1106466"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74092980-DD20-914F-9037-928722785CC4}"/>
                </a:ext>
              </a:extLst>
            </p:cNvPr>
            <p:cNvSpPr/>
            <p:nvPr userDrawn="1"/>
          </p:nvSpPr>
          <p:spPr>
            <a:xfrm>
              <a:off x="6418385" y="0"/>
              <a:ext cx="2683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420497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 Bild - Vit BG">
    <p:bg>
      <p:bgPr>
        <a:solidFill>
          <a:schemeClr val="bg1"/>
        </a:solidFill>
        <a:effectLst/>
      </p:bgPr>
    </p:bg>
    <p:spTree>
      <p:nvGrpSpPr>
        <p:cNvPr id="1" name=""/>
        <p:cNvGrpSpPr/>
        <p:nvPr/>
      </p:nvGrpSpPr>
      <p:grpSpPr>
        <a:xfrm>
          <a:off x="0" y="0"/>
          <a:ext cx="0" cy="0"/>
          <a:chOff x="0" y="0"/>
          <a:chExt cx="0" cy="0"/>
        </a:xfrm>
      </p:grpSpPr>
      <p:pic>
        <p:nvPicPr>
          <p:cNvPr id="12" name="Platshållare för innehåll 4" descr="En bild som visar gräs, utomhus, byggnad, hus&#10;&#10;Automatiskt genererad beskrivning">
            <a:extLst>
              <a:ext uri="{FF2B5EF4-FFF2-40B4-BE49-F238E27FC236}">
                <a16:creationId xmlns:a16="http://schemas.microsoft.com/office/drawing/2014/main" id="{4511B5C8-40AC-C6D9-4F96-A9B4CEAEC2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18385" y="0"/>
            <a:ext cx="5773615" cy="6858000"/>
          </a:xfrm>
          <a:prstGeom prst="rect">
            <a:avLst/>
          </a:prstGeom>
        </p:spPr>
      </p:pic>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6819536" cy="1325563"/>
          </a:xfrm>
          <a:prstGeom prst="rect">
            <a:avLst/>
          </a:prstGeom>
        </p:spPr>
        <p:txBody>
          <a:bodyPr anchor="ctr"/>
          <a:lstStyle>
            <a:lvl1pPr>
              <a:defRPr sz="4000" cap="none" baseline="0">
                <a:solidFill>
                  <a:srgbClr val="006BA6"/>
                </a:solidFill>
              </a:defRPr>
            </a:lvl1pPr>
          </a:lstStyle>
          <a:p>
            <a:r>
              <a:rPr lang="sv-SE" dirty="0"/>
              <a:t>Rubrik</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592138" y="1952625"/>
            <a:ext cx="5503862" cy="4260850"/>
          </a:xfrm>
          <a:prstGeom prst="rect">
            <a:avLst/>
          </a:prstGeom>
        </p:spPr>
        <p:txBody>
          <a:bodyPr/>
          <a:lstStyle>
            <a:lvl1pPr marL="0" indent="0">
              <a:lnSpc>
                <a:spcPct val="100000"/>
              </a:lnSpc>
              <a:buClr>
                <a:srgbClr val="006BA6"/>
              </a:buClr>
              <a:buFont typeface="Arial" panose="020B0604020202020204" pitchFamily="34" charset="0"/>
              <a:buNone/>
              <a:defRPr sz="1400">
                <a:solidFill>
                  <a:srgbClr val="18416A"/>
                </a:solidFill>
              </a:defRPr>
            </a:lvl1pPr>
          </a:lstStyle>
          <a:p>
            <a:pPr lvl="0"/>
            <a:r>
              <a:rPr lang="sv-SE" dirty="0"/>
              <a:t>Text här</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3"/>
          <a:stretch>
            <a:fillRect/>
          </a:stretch>
        </p:blipFill>
        <p:spPr>
          <a:xfrm>
            <a:off x="10584494" y="6413326"/>
            <a:ext cx="1421430" cy="294236"/>
          </a:xfrm>
          <a:prstGeom prst="rect">
            <a:avLst/>
          </a:prstGeom>
        </p:spPr>
      </p:pic>
      <p:grpSp>
        <p:nvGrpSpPr>
          <p:cNvPr id="3" name="Grupp 2">
            <a:extLst>
              <a:ext uri="{FF2B5EF4-FFF2-40B4-BE49-F238E27FC236}">
                <a16:creationId xmlns:a16="http://schemas.microsoft.com/office/drawing/2014/main" id="{39DE361E-D105-D547-9995-A37E3A936C09}"/>
              </a:ext>
            </a:extLst>
          </p:cNvPr>
          <p:cNvGrpSpPr/>
          <p:nvPr userDrawn="1"/>
        </p:nvGrpSpPr>
        <p:grpSpPr>
          <a:xfrm>
            <a:off x="6418385" y="0"/>
            <a:ext cx="1374857" cy="6858000"/>
            <a:chOff x="6418385" y="0"/>
            <a:chExt cx="1374857" cy="6858000"/>
          </a:xfrm>
        </p:grpSpPr>
        <p:sp>
          <p:nvSpPr>
            <p:cNvPr id="9" name="Rätvinklig triangel 8">
              <a:extLst>
                <a:ext uri="{FF2B5EF4-FFF2-40B4-BE49-F238E27FC236}">
                  <a16:creationId xmlns:a16="http://schemas.microsoft.com/office/drawing/2014/main" id="{409FF040-988F-0343-A9A8-D25890D1BFAB}"/>
                </a:ext>
              </a:extLst>
            </p:cNvPr>
            <p:cNvSpPr/>
            <p:nvPr userDrawn="1"/>
          </p:nvSpPr>
          <p:spPr>
            <a:xfrm rot="10800000" flipH="1">
              <a:off x="6686776" y="0"/>
              <a:ext cx="1106466"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74092980-DD20-914F-9037-928722785CC4}"/>
                </a:ext>
              </a:extLst>
            </p:cNvPr>
            <p:cNvSpPr/>
            <p:nvPr userDrawn="1"/>
          </p:nvSpPr>
          <p:spPr>
            <a:xfrm>
              <a:off x="6418385" y="0"/>
              <a:ext cx="2683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37001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 Bild - Vit BG">
    <p:bg>
      <p:bgPr>
        <a:solidFill>
          <a:schemeClr val="bg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10D808DF-CB73-E731-E56D-52A8E48784D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418385" y="0"/>
            <a:ext cx="5773615" cy="6858000"/>
          </a:xfrm>
          <a:prstGeom prst="rect">
            <a:avLst/>
          </a:prstGeom>
        </p:spPr>
      </p:pic>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6819536" cy="1325563"/>
          </a:xfrm>
          <a:prstGeom prst="rect">
            <a:avLst/>
          </a:prstGeom>
        </p:spPr>
        <p:txBody>
          <a:bodyPr anchor="ctr"/>
          <a:lstStyle>
            <a:lvl1pPr>
              <a:defRPr sz="4000" cap="none" baseline="0">
                <a:solidFill>
                  <a:srgbClr val="006BA6"/>
                </a:solidFill>
              </a:defRPr>
            </a:lvl1pPr>
          </a:lstStyle>
          <a:p>
            <a:r>
              <a:rPr lang="sv-SE" dirty="0"/>
              <a:t>Rubrik</a:t>
            </a:r>
          </a:p>
        </p:txBody>
      </p:sp>
      <p:sp>
        <p:nvSpPr>
          <p:cNvPr id="25" name="Platshållare för text 24">
            <a:extLst>
              <a:ext uri="{FF2B5EF4-FFF2-40B4-BE49-F238E27FC236}">
                <a16:creationId xmlns:a16="http://schemas.microsoft.com/office/drawing/2014/main" id="{74B579AA-AD5B-FA40-B44A-A2D794ACF73F}"/>
              </a:ext>
            </a:extLst>
          </p:cNvPr>
          <p:cNvSpPr>
            <a:spLocks noGrp="1"/>
          </p:cNvSpPr>
          <p:nvPr>
            <p:ph type="body" sz="quarter" idx="10" hasCustomPrompt="1"/>
          </p:nvPr>
        </p:nvSpPr>
        <p:spPr>
          <a:xfrm>
            <a:off x="592138" y="1952625"/>
            <a:ext cx="5503862" cy="4260850"/>
          </a:xfrm>
          <a:prstGeom prst="rect">
            <a:avLst/>
          </a:prstGeom>
        </p:spPr>
        <p:txBody>
          <a:bodyPr/>
          <a:lstStyle>
            <a:lvl1pPr marL="0" indent="0">
              <a:lnSpc>
                <a:spcPct val="100000"/>
              </a:lnSpc>
              <a:buClr>
                <a:srgbClr val="006BA6"/>
              </a:buClr>
              <a:buFont typeface="Arial" panose="020B0604020202020204" pitchFamily="34" charset="0"/>
              <a:buNone/>
              <a:defRPr sz="1400">
                <a:solidFill>
                  <a:srgbClr val="18416A"/>
                </a:solidFill>
              </a:defRPr>
            </a:lvl1pPr>
          </a:lstStyle>
          <a:p>
            <a:pPr lvl="0"/>
            <a:r>
              <a:rPr lang="sv-SE" dirty="0"/>
              <a:t>Text här</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3"/>
          <a:stretch>
            <a:fillRect/>
          </a:stretch>
        </p:blipFill>
        <p:spPr>
          <a:xfrm>
            <a:off x="10584494" y="6413326"/>
            <a:ext cx="1421430" cy="294236"/>
          </a:xfrm>
          <a:prstGeom prst="rect">
            <a:avLst/>
          </a:prstGeom>
        </p:spPr>
      </p:pic>
      <p:grpSp>
        <p:nvGrpSpPr>
          <p:cNvPr id="3" name="Grupp 2">
            <a:extLst>
              <a:ext uri="{FF2B5EF4-FFF2-40B4-BE49-F238E27FC236}">
                <a16:creationId xmlns:a16="http://schemas.microsoft.com/office/drawing/2014/main" id="{39DE361E-D105-D547-9995-A37E3A936C09}"/>
              </a:ext>
            </a:extLst>
          </p:cNvPr>
          <p:cNvGrpSpPr/>
          <p:nvPr userDrawn="1"/>
        </p:nvGrpSpPr>
        <p:grpSpPr>
          <a:xfrm>
            <a:off x="6418385" y="0"/>
            <a:ext cx="1374857" cy="6858000"/>
            <a:chOff x="6418385" y="0"/>
            <a:chExt cx="1374857" cy="6858000"/>
          </a:xfrm>
        </p:grpSpPr>
        <p:sp>
          <p:nvSpPr>
            <p:cNvPr id="9" name="Rätvinklig triangel 8">
              <a:extLst>
                <a:ext uri="{FF2B5EF4-FFF2-40B4-BE49-F238E27FC236}">
                  <a16:creationId xmlns:a16="http://schemas.microsoft.com/office/drawing/2014/main" id="{409FF040-988F-0343-A9A8-D25890D1BFAB}"/>
                </a:ext>
              </a:extLst>
            </p:cNvPr>
            <p:cNvSpPr/>
            <p:nvPr userDrawn="1"/>
          </p:nvSpPr>
          <p:spPr>
            <a:xfrm rot="10800000" flipH="1">
              <a:off x="6686776" y="0"/>
              <a:ext cx="1106466"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74092980-DD20-914F-9037-928722785CC4}"/>
                </a:ext>
              </a:extLst>
            </p:cNvPr>
            <p:cNvSpPr/>
            <p:nvPr userDrawn="1"/>
          </p:nvSpPr>
          <p:spPr>
            <a:xfrm>
              <a:off x="6418385" y="0"/>
              <a:ext cx="2683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2518434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Text (2 spalter) - Vit BG">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10896856" cy="1325563"/>
          </a:xfrm>
          <a:prstGeom prst="rect">
            <a:avLst/>
          </a:prstGeom>
        </p:spPr>
        <p:txBody>
          <a:bodyPr anchor="ctr"/>
          <a:lstStyle>
            <a:lvl1pPr>
              <a:defRPr sz="4000" cap="none" baseline="0">
                <a:solidFill>
                  <a:srgbClr val="006BA6"/>
                </a:solidFill>
              </a:defRPr>
            </a:lvl1pPr>
          </a:lstStyle>
          <a:p>
            <a:r>
              <a:rPr lang="sv-SE" dirty="0"/>
              <a:t>Rubrik</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4" name="Platshållare för text 27">
            <a:extLst>
              <a:ext uri="{FF2B5EF4-FFF2-40B4-BE49-F238E27FC236}">
                <a16:creationId xmlns:a16="http://schemas.microsoft.com/office/drawing/2014/main" id="{A46E5511-9258-8448-B8A9-0A06E860D64A}"/>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
        <p:nvSpPr>
          <p:cNvPr id="5" name="Platshållare för text 24">
            <a:extLst>
              <a:ext uri="{FF2B5EF4-FFF2-40B4-BE49-F238E27FC236}">
                <a16:creationId xmlns:a16="http://schemas.microsoft.com/office/drawing/2014/main" id="{3795047E-96A4-5345-972A-72A48A703508}"/>
              </a:ext>
            </a:extLst>
          </p:cNvPr>
          <p:cNvSpPr>
            <a:spLocks noGrp="1"/>
          </p:cNvSpPr>
          <p:nvPr>
            <p:ph type="body" sz="quarter" idx="10" hasCustomPrompt="1"/>
          </p:nvPr>
        </p:nvSpPr>
        <p:spPr>
          <a:xfrm>
            <a:off x="4025353" y="1952625"/>
            <a:ext cx="5765243" cy="4260850"/>
          </a:xfrm>
          <a:prstGeom prst="rect">
            <a:avLst/>
          </a:prstGeom>
        </p:spPr>
        <p:txBody>
          <a:bodyPr numCol="1"/>
          <a:lstStyle>
            <a:lvl1pPr marL="0" indent="0">
              <a:lnSpc>
                <a:spcPct val="100000"/>
              </a:lnSpc>
              <a:buClr>
                <a:srgbClr val="0072AB"/>
              </a:buClr>
              <a:buFont typeface="Arial" panose="020B0604020202020204" pitchFamily="34" charset="0"/>
              <a:buNone/>
              <a:defRPr sz="1400">
                <a:solidFill>
                  <a:srgbClr val="18416A"/>
                </a:solidFill>
              </a:defRPr>
            </a:lvl1pPr>
          </a:lstStyle>
          <a:p>
            <a:pPr lvl="0"/>
            <a:r>
              <a:rPr lang="sv-SE" dirty="0"/>
              <a:t>Text här (två spalter)</a:t>
            </a:r>
          </a:p>
        </p:txBody>
      </p:sp>
      <p:sp>
        <p:nvSpPr>
          <p:cNvPr id="11" name="Platshållare för bild 7">
            <a:extLst>
              <a:ext uri="{FF2B5EF4-FFF2-40B4-BE49-F238E27FC236}">
                <a16:creationId xmlns:a16="http://schemas.microsoft.com/office/drawing/2014/main" id="{63A21550-EB12-EA4E-8C18-3FC6CDB74BEA}"/>
              </a:ext>
            </a:extLst>
          </p:cNvPr>
          <p:cNvSpPr>
            <a:spLocks noGrp="1"/>
          </p:cNvSpPr>
          <p:nvPr>
            <p:ph type="pic" sz="quarter" idx="21"/>
          </p:nvPr>
        </p:nvSpPr>
        <p:spPr>
          <a:xfrm>
            <a:off x="703263" y="2017713"/>
            <a:ext cx="2816225" cy="2822575"/>
          </a:xfrm>
          <a:prstGeom prst="rect">
            <a:avLst/>
          </a:prstGeom>
        </p:spPr>
        <p:txBody>
          <a:bodyPr/>
          <a:lstStyle/>
          <a:p>
            <a:endParaRPr lang="sv-SE"/>
          </a:p>
        </p:txBody>
      </p:sp>
      <p:sp>
        <p:nvSpPr>
          <p:cNvPr id="8" name="Rätvinklig triangel 7">
            <a:extLst>
              <a:ext uri="{FF2B5EF4-FFF2-40B4-BE49-F238E27FC236}">
                <a16:creationId xmlns:a16="http://schemas.microsoft.com/office/drawing/2014/main" id="{BBA259E1-5D3F-7638-BDF8-FC084B25D7B4}"/>
              </a:ext>
            </a:extLst>
          </p:cNvPr>
          <p:cNvSpPr/>
          <p:nvPr userDrawn="1"/>
        </p:nvSpPr>
        <p:spPr>
          <a:xfrm rot="16200000">
            <a:off x="9996276" y="4643675"/>
            <a:ext cx="1325565" cy="3103084"/>
          </a:xfrm>
          <a:prstGeom prst="rtTriangle">
            <a:avLst/>
          </a:prstGeom>
          <a:solidFill>
            <a:srgbClr val="99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61FFFE75-E28E-4DDC-1188-11433D2FC70D}"/>
              </a:ext>
            </a:extLst>
          </p:cNvPr>
          <p:cNvPicPr>
            <a:picLocks noChangeAspect="1"/>
          </p:cNvPicPr>
          <p:nvPr userDrawn="1"/>
        </p:nvPicPr>
        <p:blipFill>
          <a:blip r:embed="rId2"/>
          <a:stretch>
            <a:fillRect/>
          </a:stretch>
        </p:blipFill>
        <p:spPr>
          <a:xfrm>
            <a:off x="10583965" y="6384991"/>
            <a:ext cx="1421430" cy="294236"/>
          </a:xfrm>
          <a:prstGeom prst="rect">
            <a:avLst/>
          </a:prstGeom>
        </p:spPr>
      </p:pic>
      <p:cxnSp>
        <p:nvCxnSpPr>
          <p:cNvPr id="13" name="Rak 12">
            <a:extLst>
              <a:ext uri="{FF2B5EF4-FFF2-40B4-BE49-F238E27FC236}">
                <a16:creationId xmlns:a16="http://schemas.microsoft.com/office/drawing/2014/main" id="{4563443D-F34D-15FF-5F95-F6AAA93A8986}"/>
              </a:ext>
            </a:extLst>
          </p:cNvPr>
          <p:cNvCxnSpPr>
            <a:cxnSpLocks/>
          </p:cNvCxnSpPr>
          <p:nvPr userDrawn="1"/>
        </p:nvCxnSpPr>
        <p:spPr>
          <a:xfrm>
            <a:off x="3833701" y="2017713"/>
            <a:ext cx="0" cy="2822575"/>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801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ubrik + Text (2 spalter) - Vit BG">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10896856" cy="1325563"/>
          </a:xfrm>
          <a:prstGeom prst="rect">
            <a:avLst/>
          </a:prstGeom>
        </p:spPr>
        <p:txBody>
          <a:bodyPr anchor="ctr"/>
          <a:lstStyle>
            <a:lvl1pPr>
              <a:defRPr sz="4000" cap="none" baseline="0">
                <a:solidFill>
                  <a:srgbClr val="006BA6"/>
                </a:solidFill>
              </a:defRPr>
            </a:lvl1pPr>
          </a:lstStyle>
          <a:p>
            <a:r>
              <a:rPr lang="sv-SE" dirty="0"/>
              <a:t>Rubrik</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4" name="Platshållare för text 27">
            <a:extLst>
              <a:ext uri="{FF2B5EF4-FFF2-40B4-BE49-F238E27FC236}">
                <a16:creationId xmlns:a16="http://schemas.microsoft.com/office/drawing/2014/main" id="{A46E5511-9258-8448-B8A9-0A06E860D64A}"/>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
        <p:nvSpPr>
          <p:cNvPr id="5" name="Platshållare för text 24">
            <a:extLst>
              <a:ext uri="{FF2B5EF4-FFF2-40B4-BE49-F238E27FC236}">
                <a16:creationId xmlns:a16="http://schemas.microsoft.com/office/drawing/2014/main" id="{3795047E-96A4-5345-972A-72A48A703508}"/>
              </a:ext>
            </a:extLst>
          </p:cNvPr>
          <p:cNvSpPr>
            <a:spLocks noGrp="1"/>
          </p:cNvSpPr>
          <p:nvPr>
            <p:ph type="body" sz="quarter" idx="10" hasCustomPrompt="1"/>
          </p:nvPr>
        </p:nvSpPr>
        <p:spPr>
          <a:xfrm>
            <a:off x="591458" y="1952625"/>
            <a:ext cx="10896855" cy="4260850"/>
          </a:xfrm>
          <a:prstGeom prst="rect">
            <a:avLst/>
          </a:prstGeom>
        </p:spPr>
        <p:txBody>
          <a:bodyPr numCol="2" spcCol="360000"/>
          <a:lstStyle>
            <a:lvl1pPr marL="0" indent="0">
              <a:lnSpc>
                <a:spcPct val="100000"/>
              </a:lnSpc>
              <a:buClr>
                <a:srgbClr val="0072AB"/>
              </a:buClr>
              <a:buFont typeface="Arial" panose="020B0604020202020204" pitchFamily="34" charset="0"/>
              <a:buNone/>
              <a:defRPr sz="1400">
                <a:solidFill>
                  <a:srgbClr val="18416A"/>
                </a:solidFill>
              </a:defRPr>
            </a:lvl1pPr>
          </a:lstStyle>
          <a:p>
            <a:pPr lvl="0"/>
            <a:r>
              <a:rPr lang="sv-SE" dirty="0"/>
              <a:t>Text här (två spalter)</a:t>
            </a:r>
          </a:p>
        </p:txBody>
      </p:sp>
      <p:sp>
        <p:nvSpPr>
          <p:cNvPr id="7" name="Rätvinklig triangel 6">
            <a:extLst>
              <a:ext uri="{FF2B5EF4-FFF2-40B4-BE49-F238E27FC236}">
                <a16:creationId xmlns:a16="http://schemas.microsoft.com/office/drawing/2014/main" id="{0DB84161-1403-DEBB-4A34-5078BCF9E2DB}"/>
              </a:ext>
            </a:extLst>
          </p:cNvPr>
          <p:cNvSpPr/>
          <p:nvPr userDrawn="1"/>
        </p:nvSpPr>
        <p:spPr>
          <a:xfrm rot="16200000">
            <a:off x="9996276" y="4643675"/>
            <a:ext cx="1325565" cy="3103084"/>
          </a:xfrm>
          <a:prstGeom prst="rtTriangle">
            <a:avLst/>
          </a:prstGeom>
          <a:solidFill>
            <a:srgbClr val="99B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a:extLst>
              <a:ext uri="{FF2B5EF4-FFF2-40B4-BE49-F238E27FC236}">
                <a16:creationId xmlns:a16="http://schemas.microsoft.com/office/drawing/2014/main" id="{D104F83F-C0D2-A68F-91DE-DE105692D75F}"/>
              </a:ext>
            </a:extLst>
          </p:cNvPr>
          <p:cNvPicPr>
            <a:picLocks noChangeAspect="1"/>
          </p:cNvPicPr>
          <p:nvPr userDrawn="1"/>
        </p:nvPicPr>
        <p:blipFill>
          <a:blip r:embed="rId2"/>
          <a:stretch>
            <a:fillRect/>
          </a:stretch>
        </p:blipFill>
        <p:spPr>
          <a:xfrm>
            <a:off x="10583965" y="6384991"/>
            <a:ext cx="1421430" cy="294236"/>
          </a:xfrm>
          <a:prstGeom prst="rect">
            <a:avLst/>
          </a:prstGeom>
        </p:spPr>
      </p:pic>
    </p:spTree>
    <p:extLst>
      <p:ext uri="{BB962C8B-B14F-4D97-AF65-F5344CB8AC3E}">
        <p14:creationId xmlns:p14="http://schemas.microsoft.com/office/powerpoint/2010/main" val="2765367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 Text (2 spalter) - Ljusblå BG">
    <p:bg>
      <p:bgPr>
        <a:solidFill>
          <a:srgbClr val="99B4D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A6AEFB-0EC3-2640-A4AE-A5FF942300D2}"/>
              </a:ext>
            </a:extLst>
          </p:cNvPr>
          <p:cNvSpPr>
            <a:spLocks noGrp="1"/>
          </p:cNvSpPr>
          <p:nvPr>
            <p:ph type="title" hasCustomPrompt="1"/>
          </p:nvPr>
        </p:nvSpPr>
        <p:spPr>
          <a:xfrm>
            <a:off x="591458" y="626383"/>
            <a:ext cx="5503862" cy="1325563"/>
          </a:xfrm>
          <a:prstGeom prst="rect">
            <a:avLst/>
          </a:prstGeom>
        </p:spPr>
        <p:txBody>
          <a:bodyPr anchor="ctr"/>
          <a:lstStyle>
            <a:lvl1pPr>
              <a:defRPr cap="all" baseline="0">
                <a:solidFill>
                  <a:schemeClr val="bg1"/>
                </a:solidFill>
              </a:defRPr>
            </a:lvl1pPr>
          </a:lstStyle>
          <a:p>
            <a:r>
              <a:rPr lang="sv-SE" dirty="0"/>
              <a:t>Rubrik</a:t>
            </a:r>
          </a:p>
        </p:txBody>
      </p:sp>
      <p:pic>
        <p:nvPicPr>
          <p:cNvPr id="10" name="Bildobjekt 9">
            <a:extLst>
              <a:ext uri="{FF2B5EF4-FFF2-40B4-BE49-F238E27FC236}">
                <a16:creationId xmlns:a16="http://schemas.microsoft.com/office/drawing/2014/main" id="{A8DA9B3B-0C81-704F-B62D-31376FDB22B4}"/>
              </a:ext>
            </a:extLst>
          </p:cNvPr>
          <p:cNvPicPr>
            <a:picLocks noChangeAspect="1"/>
          </p:cNvPicPr>
          <p:nvPr userDrawn="1"/>
        </p:nvPicPr>
        <p:blipFill>
          <a:blip r:embed="rId2"/>
          <a:stretch>
            <a:fillRect/>
          </a:stretch>
        </p:blipFill>
        <p:spPr>
          <a:xfrm>
            <a:off x="10584494" y="6413326"/>
            <a:ext cx="1421430" cy="294236"/>
          </a:xfrm>
          <a:prstGeom prst="rect">
            <a:avLst/>
          </a:prstGeom>
        </p:spPr>
      </p:pic>
      <p:sp>
        <p:nvSpPr>
          <p:cNvPr id="4" name="Platshållare för text 27">
            <a:extLst>
              <a:ext uri="{FF2B5EF4-FFF2-40B4-BE49-F238E27FC236}">
                <a16:creationId xmlns:a16="http://schemas.microsoft.com/office/drawing/2014/main" id="{A46E5511-9258-8448-B8A9-0A06E860D64A}"/>
              </a:ext>
            </a:extLst>
          </p:cNvPr>
          <p:cNvSpPr>
            <a:spLocks noGrp="1"/>
          </p:cNvSpPr>
          <p:nvPr>
            <p:ph type="body" sz="quarter" idx="20" hasCustomPrompt="1"/>
          </p:nvPr>
        </p:nvSpPr>
        <p:spPr>
          <a:xfrm>
            <a:off x="9790596" y="128876"/>
            <a:ext cx="2303463" cy="293688"/>
          </a:xfrm>
          <a:prstGeom prst="rect">
            <a:avLst/>
          </a:prstGeom>
        </p:spPr>
        <p:txBody>
          <a:bodyPr anchor="b"/>
          <a:lstStyle>
            <a:lvl1pPr marL="0" indent="0" algn="r">
              <a:buNone/>
              <a:defRPr sz="1200" cap="all" baseline="0"/>
            </a:lvl1pPr>
          </a:lstStyle>
          <a:p>
            <a:pPr lvl="0"/>
            <a:r>
              <a:rPr lang="sv-SE" dirty="0"/>
              <a:t>FÖRTYDLIGANDE</a:t>
            </a:r>
          </a:p>
        </p:txBody>
      </p:sp>
      <p:sp>
        <p:nvSpPr>
          <p:cNvPr id="5" name="Platshållare för text 24">
            <a:extLst>
              <a:ext uri="{FF2B5EF4-FFF2-40B4-BE49-F238E27FC236}">
                <a16:creationId xmlns:a16="http://schemas.microsoft.com/office/drawing/2014/main" id="{3795047E-96A4-5345-972A-72A48A703508}"/>
              </a:ext>
            </a:extLst>
          </p:cNvPr>
          <p:cNvSpPr>
            <a:spLocks noGrp="1"/>
          </p:cNvSpPr>
          <p:nvPr>
            <p:ph type="body" sz="quarter" idx="10" hasCustomPrompt="1"/>
          </p:nvPr>
        </p:nvSpPr>
        <p:spPr>
          <a:xfrm>
            <a:off x="592138" y="1952625"/>
            <a:ext cx="10896856" cy="4260850"/>
          </a:xfrm>
          <a:prstGeom prst="rect">
            <a:avLst/>
          </a:prstGeom>
        </p:spPr>
        <p:txBody>
          <a:bodyPr numCol="2"/>
          <a:lstStyle>
            <a:lvl1pPr marL="0" indent="0">
              <a:lnSpc>
                <a:spcPct val="100000"/>
              </a:lnSpc>
              <a:buClr>
                <a:srgbClr val="0072AB"/>
              </a:buClr>
              <a:buFont typeface="Arial" panose="020B0604020202020204" pitchFamily="34" charset="0"/>
              <a:buNone/>
              <a:defRPr sz="1400">
                <a:solidFill>
                  <a:srgbClr val="18416A"/>
                </a:solidFill>
              </a:defRPr>
            </a:lvl1pPr>
          </a:lstStyle>
          <a:p>
            <a:pPr lvl="0"/>
            <a:r>
              <a:rPr lang="sv-SE" dirty="0"/>
              <a:t>Text här (två spalter)</a:t>
            </a:r>
          </a:p>
        </p:txBody>
      </p:sp>
    </p:spTree>
    <p:extLst>
      <p:ext uri="{BB962C8B-B14F-4D97-AF65-F5344CB8AC3E}">
        <p14:creationId xmlns:p14="http://schemas.microsoft.com/office/powerpoint/2010/main" val="114567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5722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3" r:id="rId3"/>
    <p:sldLayoutId id="2147483665" r:id="rId4"/>
    <p:sldLayoutId id="2147483687" r:id="rId5"/>
    <p:sldLayoutId id="2147483688" r:id="rId6"/>
    <p:sldLayoutId id="2147483674" r:id="rId7"/>
    <p:sldLayoutId id="2147483686" r:id="rId8"/>
    <p:sldLayoutId id="2147483681" r:id="rId9"/>
    <p:sldLayoutId id="2147483659" r:id="rId10"/>
    <p:sldLayoutId id="2147483682" r:id="rId11"/>
    <p:sldLayoutId id="2147483667" r:id="rId12"/>
    <p:sldLayoutId id="2147483673" r:id="rId13"/>
    <p:sldLayoutId id="2147483672" r:id="rId14"/>
    <p:sldLayoutId id="2147483680" r:id="rId15"/>
    <p:sldLayoutId id="2147483679" r:id="rId16"/>
    <p:sldLayoutId id="2147483675" r:id="rId17"/>
    <p:sldLayoutId id="2147483670" r:id="rId18"/>
    <p:sldLayoutId id="2147483668" r:id="rId19"/>
    <p:sldLayoutId id="2147483676" r:id="rId20"/>
    <p:sldLayoutId id="2147483671" r:id="rId21"/>
    <p:sldLayoutId id="2147483662" r:id="rId22"/>
    <p:sldLayoutId id="2147483684" r:id="rId23"/>
    <p:sldLayoutId id="214748368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28.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himmel, utomhus, generator, väderkvarn&#10;&#10;AI-genererat innehåll kan vara felaktigt.">
            <a:extLst>
              <a:ext uri="{FF2B5EF4-FFF2-40B4-BE49-F238E27FC236}">
                <a16:creationId xmlns:a16="http://schemas.microsoft.com/office/drawing/2014/main" id="{B0B858E6-FE02-0D96-9339-C03669E9A1D0}"/>
              </a:ext>
            </a:extLst>
          </p:cNvPr>
          <p:cNvPicPr>
            <a:picLocks noChangeAspect="1"/>
          </p:cNvPicPr>
          <p:nvPr/>
        </p:nvPicPr>
        <p:blipFill>
          <a:blip r:embed="rId2"/>
          <a:srcRect t="15094"/>
          <a:stretch/>
        </p:blipFill>
        <p:spPr>
          <a:xfrm>
            <a:off x="20" y="10"/>
            <a:ext cx="12191980" cy="6857990"/>
          </a:xfrm>
          <a:prstGeom prst="rect">
            <a:avLst/>
          </a:prstGeom>
          <a:noFill/>
        </p:spPr>
      </p:pic>
      <p:pic>
        <p:nvPicPr>
          <p:cNvPr id="6" name="Bildobjekt 5">
            <a:extLst>
              <a:ext uri="{FF2B5EF4-FFF2-40B4-BE49-F238E27FC236}">
                <a16:creationId xmlns:a16="http://schemas.microsoft.com/office/drawing/2014/main" id="{8A73C2B9-C359-438A-EF49-0224675B6D67}"/>
              </a:ext>
            </a:extLst>
          </p:cNvPr>
          <p:cNvPicPr>
            <a:picLocks noChangeAspect="1"/>
          </p:cNvPicPr>
          <p:nvPr/>
        </p:nvPicPr>
        <p:blipFill>
          <a:blip r:embed="rId3"/>
          <a:stretch>
            <a:fillRect/>
          </a:stretch>
        </p:blipFill>
        <p:spPr>
          <a:xfrm>
            <a:off x="-952317" y="785583"/>
            <a:ext cx="9144793" cy="1822862"/>
          </a:xfrm>
          <a:prstGeom prst="rect">
            <a:avLst/>
          </a:prstGeom>
        </p:spPr>
      </p:pic>
    </p:spTree>
    <p:extLst>
      <p:ext uri="{BB962C8B-B14F-4D97-AF65-F5344CB8AC3E}">
        <p14:creationId xmlns:p14="http://schemas.microsoft.com/office/powerpoint/2010/main" val="124122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471E3401-847A-4BEC-9D03-C6FFA927ED07}"/>
              </a:ext>
            </a:extLst>
          </p:cNvPr>
          <p:cNvSpPr>
            <a:spLocks noGrp="1"/>
          </p:cNvSpPr>
          <p:nvPr>
            <p:ph type="title"/>
          </p:nvPr>
        </p:nvSpPr>
        <p:spPr/>
        <p:txBody>
          <a:bodyPr/>
          <a:lstStyle/>
          <a:p>
            <a:r>
              <a:rPr lang="sv-SE" dirty="0"/>
              <a:t>Så möter vi FN:s globala mål</a:t>
            </a:r>
          </a:p>
        </p:txBody>
      </p:sp>
      <p:sp>
        <p:nvSpPr>
          <p:cNvPr id="7" name="Platshållare för text 6">
            <a:extLst>
              <a:ext uri="{FF2B5EF4-FFF2-40B4-BE49-F238E27FC236}">
                <a16:creationId xmlns:a16="http://schemas.microsoft.com/office/drawing/2014/main" id="{6F03C0EF-D45E-234A-88D1-798848C345FD}"/>
              </a:ext>
            </a:extLst>
          </p:cNvPr>
          <p:cNvSpPr>
            <a:spLocks noGrp="1"/>
          </p:cNvSpPr>
          <p:nvPr>
            <p:ph type="body" sz="quarter" idx="20"/>
          </p:nvPr>
        </p:nvSpPr>
        <p:spPr/>
        <p:txBody>
          <a:bodyPr/>
          <a:lstStyle/>
          <a:p>
            <a:endParaRPr lang="sv-SE"/>
          </a:p>
        </p:txBody>
      </p:sp>
      <p:sp>
        <p:nvSpPr>
          <p:cNvPr id="5" name="Platshållare för innehåll 13">
            <a:extLst>
              <a:ext uri="{FF2B5EF4-FFF2-40B4-BE49-F238E27FC236}">
                <a16:creationId xmlns:a16="http://schemas.microsoft.com/office/drawing/2014/main" id="{965254AB-4D98-4270-99C6-E1C4FA140987}"/>
              </a:ext>
            </a:extLst>
          </p:cNvPr>
          <p:cNvSpPr>
            <a:spLocks noGrp="1"/>
          </p:cNvSpPr>
          <p:nvPr>
            <p:ph type="body" sz="quarter" idx="10"/>
          </p:nvPr>
        </p:nvSpPr>
        <p:spPr/>
        <p:txBody>
          <a:bodyPr/>
          <a:lstStyle/>
          <a:p>
            <a:r>
              <a:rPr lang="sv-SE" sz="1200" b="1" dirty="0"/>
              <a:t>Utbildning</a:t>
            </a:r>
            <a:r>
              <a:rPr lang="sv-SE" sz="1200" dirty="0"/>
              <a:t> är nyckeln till välstånd och öppnar en värld av möjligheter som gör det möjligt för var och en av oss att bidra till ett hållbart samhälle. </a:t>
            </a:r>
            <a:r>
              <a:rPr lang="sv-SE" sz="1200" i="1" dirty="0"/>
              <a:t>Vi bidrar till delmålen genom att:</a:t>
            </a:r>
          </a:p>
          <a:p>
            <a:pPr marL="971550" lvl="1" indent="-285750">
              <a:buFont typeface="Wingdings" panose="05000000000000000000" pitchFamily="2" charset="2"/>
              <a:buChar char="§"/>
            </a:pPr>
            <a:r>
              <a:rPr lang="sv-SE" sz="1200" dirty="0"/>
              <a:t>Uppmuntra unga till studier genom att aktivt delta i Fastighetsakademins arbete dels genom föreläsningar för studenter och dels genom att sitta med i styrelser/ledningsgrupper för några av fastighetsbranschens viktigaste spelare vad gäller kompetensförsörjning</a:t>
            </a:r>
          </a:p>
          <a:p>
            <a:r>
              <a:rPr lang="sv-SE" sz="1200" b="1" dirty="0"/>
              <a:t>Jämställdhet</a:t>
            </a:r>
            <a:r>
              <a:rPr lang="sv-SE" sz="1200" dirty="0"/>
              <a:t> mellan kvinnor och män är en förutsättning för en hållbar och fredlig utveckling. Jämställdhet handlar om en rättvis fördelning av makt, inflytande och resurser. Vi bidrar till delmålen genom att:   </a:t>
            </a:r>
          </a:p>
          <a:p>
            <a:pPr marL="971550" lvl="1" indent="-285750">
              <a:buFont typeface="Wingdings" panose="05000000000000000000" pitchFamily="2" charset="2"/>
              <a:buChar char="§"/>
            </a:pPr>
            <a:r>
              <a:rPr lang="sv-SE" sz="1200" dirty="0"/>
              <a:t>I chefspositioner har vi 60 % män och 40 % kvinnor. Våra policyer för jämställdhet och mot diskriminering är verkligen en del av vårt DNA </a:t>
            </a:r>
          </a:p>
          <a:p>
            <a:pPr marL="971550" lvl="1" indent="-285750">
              <a:buFont typeface="Wingdings" panose="05000000000000000000" pitchFamily="2" charset="2"/>
              <a:buChar char="§"/>
            </a:pPr>
            <a:r>
              <a:rPr lang="sv-SE" sz="1200" dirty="0"/>
              <a:t>Vi arbetar aktivt med att vara en inkluderande arbetsplats. Vår utgångspunkt är att blandade arbetsplatser med både kvinnor och män ska eftersträvas. Det innebär att de arbetsgrupper som inte har nått en 60/40-fördelning ska arbeta aktivt för att nå en jämnare könsfördelning. Detta gäller för alla typer av arbetsplatser, nivåer, och i synnerhet för lednings- och beslutsorgan. </a:t>
            </a:r>
          </a:p>
          <a:p>
            <a:pPr marL="285750" indent="-285750">
              <a:buFont typeface="Wingdings" panose="05000000000000000000" pitchFamily="2" charset="2"/>
              <a:buChar char="§"/>
            </a:pPr>
            <a:endParaRPr lang="sv-SE" sz="1200" i="1" dirty="0"/>
          </a:p>
          <a:p>
            <a:endParaRPr lang="sv-SE" sz="1800" dirty="0"/>
          </a:p>
          <a:p>
            <a:endParaRPr lang="sv-SE" sz="1800" dirty="0"/>
          </a:p>
        </p:txBody>
      </p:sp>
      <p:pic>
        <p:nvPicPr>
          <p:cNvPr id="6" name="Picture 2" descr="4. God utbildning för alla.  Mörkröd kvadrat, text och symbol i vitt.  En uppslagen bok med en penna bredvid.">
            <a:extLst>
              <a:ext uri="{FF2B5EF4-FFF2-40B4-BE49-F238E27FC236}">
                <a16:creationId xmlns:a16="http://schemas.microsoft.com/office/drawing/2014/main" id="{FED73B17-0ED0-4C23-80A8-BE12096639D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45117" y="2014409"/>
            <a:ext cx="1391207" cy="1391207"/>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7DDEE2DA-CE5B-D013-3DEE-637BD29423E2}"/>
              </a:ext>
            </a:extLst>
          </p:cNvPr>
          <p:cNvPicPr>
            <a:picLocks noChangeAspect="1"/>
          </p:cNvPicPr>
          <p:nvPr/>
        </p:nvPicPr>
        <p:blipFill>
          <a:blip r:embed="rId3"/>
          <a:stretch>
            <a:fillRect/>
          </a:stretch>
        </p:blipFill>
        <p:spPr>
          <a:xfrm>
            <a:off x="1945117" y="3729063"/>
            <a:ext cx="1391207" cy="1388209"/>
          </a:xfrm>
          <a:prstGeom prst="rect">
            <a:avLst/>
          </a:prstGeom>
        </p:spPr>
      </p:pic>
    </p:spTree>
    <p:extLst>
      <p:ext uri="{BB962C8B-B14F-4D97-AF65-F5344CB8AC3E}">
        <p14:creationId xmlns:p14="http://schemas.microsoft.com/office/powerpoint/2010/main" val="117409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1FA7A2EB-1A54-4EB2-B18B-0C912FC604B7}"/>
              </a:ext>
            </a:extLst>
          </p:cNvPr>
          <p:cNvSpPr>
            <a:spLocks noGrp="1"/>
          </p:cNvSpPr>
          <p:nvPr>
            <p:ph type="title"/>
          </p:nvPr>
        </p:nvSpPr>
        <p:spPr/>
        <p:txBody>
          <a:bodyPr/>
          <a:lstStyle/>
          <a:p>
            <a:r>
              <a:rPr lang="sv-SE" dirty="0"/>
              <a:t>Så möter vi FN:s globala mål</a:t>
            </a:r>
          </a:p>
        </p:txBody>
      </p:sp>
      <p:sp>
        <p:nvSpPr>
          <p:cNvPr id="6" name="Platshållare för text 5">
            <a:extLst>
              <a:ext uri="{FF2B5EF4-FFF2-40B4-BE49-F238E27FC236}">
                <a16:creationId xmlns:a16="http://schemas.microsoft.com/office/drawing/2014/main" id="{35476BD2-719D-EB48-B29E-6A3F17276C4F}"/>
              </a:ext>
            </a:extLst>
          </p:cNvPr>
          <p:cNvSpPr>
            <a:spLocks noGrp="1"/>
          </p:cNvSpPr>
          <p:nvPr>
            <p:ph type="body" sz="quarter" idx="10"/>
          </p:nvPr>
        </p:nvSpPr>
        <p:spPr/>
        <p:txBody>
          <a:bodyPr/>
          <a:lstStyle/>
          <a:p>
            <a:r>
              <a:rPr lang="sv-SE" sz="1200" b="1" dirty="0"/>
              <a:t>Rent vatten </a:t>
            </a:r>
            <a:r>
              <a:rPr lang="sv-SE" sz="1200" dirty="0"/>
              <a:t>– Vatten är en grundförutsättning för allt levande på jorden, och därmed också en förutsättning för människors hälsa och en hållbar utveckling. Vi bidrar till delmålen genom att:</a:t>
            </a:r>
          </a:p>
          <a:p>
            <a:pPr marL="742950" lvl="2" indent="-285750">
              <a:lnSpc>
                <a:spcPct val="100000"/>
              </a:lnSpc>
              <a:spcBef>
                <a:spcPts val="1000"/>
              </a:spcBef>
              <a:buClr>
                <a:srgbClr val="0072AB"/>
              </a:buClr>
              <a:buFont typeface="Wingdings" panose="05000000000000000000" pitchFamily="2" charset="2"/>
              <a:buChar char="§"/>
            </a:pPr>
            <a:r>
              <a:rPr lang="sv-SE" sz="1200" dirty="0" err="1">
                <a:solidFill>
                  <a:srgbClr val="18416A"/>
                </a:solidFill>
              </a:rPr>
              <a:t>Kranmärka</a:t>
            </a:r>
            <a:r>
              <a:rPr lang="sv-SE" sz="1200" dirty="0">
                <a:solidFill>
                  <a:srgbClr val="18416A"/>
                </a:solidFill>
              </a:rPr>
              <a:t> våra verksamheter</a:t>
            </a:r>
          </a:p>
          <a:p>
            <a:pPr marL="742950" lvl="2" indent="-285750">
              <a:lnSpc>
                <a:spcPct val="100000"/>
              </a:lnSpc>
              <a:spcBef>
                <a:spcPts val="1000"/>
              </a:spcBef>
              <a:buClr>
                <a:srgbClr val="0072AB"/>
              </a:buClr>
              <a:buFont typeface="Wingdings" panose="05000000000000000000" pitchFamily="2" charset="2"/>
              <a:buChar char="§"/>
            </a:pPr>
            <a:r>
              <a:rPr lang="sv-SE" sz="1200" dirty="0">
                <a:solidFill>
                  <a:srgbClr val="18416A"/>
                </a:solidFill>
              </a:rPr>
              <a:t>Hållbar energi - En stor andel av våra utsläpp av växthusgaser kommer från sättet vi utvinner, omvandlar och använder fossil energi, men förnybara energilösningar blir billigare, mer tillförlitliga och effektivare varje dag. Vi bidrar till delmålet genom att: </a:t>
            </a:r>
          </a:p>
          <a:p>
            <a:pPr marL="742950" lvl="2" indent="-285750">
              <a:lnSpc>
                <a:spcPct val="100000"/>
              </a:lnSpc>
              <a:spcBef>
                <a:spcPts val="1000"/>
              </a:spcBef>
              <a:buClr>
                <a:srgbClr val="0072AB"/>
              </a:buClr>
              <a:buFont typeface="Wingdings" panose="05000000000000000000" pitchFamily="2" charset="2"/>
              <a:buChar char="§"/>
            </a:pPr>
            <a:r>
              <a:rPr lang="sv-SE" sz="1200" dirty="0">
                <a:solidFill>
                  <a:srgbClr val="18416A"/>
                </a:solidFill>
              </a:rPr>
              <a:t>Vi använder alltid grön el där det är möjligt, moderniserar vår fordonsflotta och använder elverktyg i största möjliga mån.</a:t>
            </a:r>
          </a:p>
          <a:p>
            <a:pPr marL="285750" indent="-285750">
              <a:buFont typeface="Arial" panose="020B0604020202020204" pitchFamily="34" charset="0"/>
              <a:buChar char="•"/>
            </a:pPr>
            <a:endParaRPr lang="sv-SE" sz="1200" dirty="0"/>
          </a:p>
        </p:txBody>
      </p:sp>
      <p:pic>
        <p:nvPicPr>
          <p:cNvPr id="9" name="Platshållare för innehåll 4">
            <a:extLst>
              <a:ext uri="{FF2B5EF4-FFF2-40B4-BE49-F238E27FC236}">
                <a16:creationId xmlns:a16="http://schemas.microsoft.com/office/drawing/2014/main" id="{DE5E5653-FA2A-E945-A3D4-F36A363EBE0E}"/>
              </a:ext>
            </a:extLst>
          </p:cNvPr>
          <p:cNvPicPr>
            <a:picLocks noChangeAspect="1"/>
          </p:cNvPicPr>
          <p:nvPr/>
        </p:nvPicPr>
        <p:blipFill>
          <a:blip r:embed="rId2"/>
          <a:stretch>
            <a:fillRect/>
          </a:stretch>
        </p:blipFill>
        <p:spPr>
          <a:xfrm>
            <a:off x="1908045" y="1952625"/>
            <a:ext cx="1415921" cy="1418987"/>
          </a:xfrm>
          <a:prstGeom prst="rect">
            <a:avLst/>
          </a:prstGeom>
        </p:spPr>
      </p:pic>
      <p:pic>
        <p:nvPicPr>
          <p:cNvPr id="2" name="Bildobjekt 1">
            <a:extLst>
              <a:ext uri="{FF2B5EF4-FFF2-40B4-BE49-F238E27FC236}">
                <a16:creationId xmlns:a16="http://schemas.microsoft.com/office/drawing/2014/main" id="{2E6E2BAF-B594-5E3B-FFB3-7F9CF3EFDFAD}"/>
              </a:ext>
            </a:extLst>
          </p:cNvPr>
          <p:cNvPicPr>
            <a:picLocks noChangeAspect="1"/>
          </p:cNvPicPr>
          <p:nvPr/>
        </p:nvPicPr>
        <p:blipFill>
          <a:blip r:embed="rId3"/>
          <a:stretch>
            <a:fillRect/>
          </a:stretch>
        </p:blipFill>
        <p:spPr>
          <a:xfrm>
            <a:off x="1908045" y="3491157"/>
            <a:ext cx="1414476" cy="1414476"/>
          </a:xfrm>
          <a:prstGeom prst="rect">
            <a:avLst/>
          </a:prstGeom>
        </p:spPr>
      </p:pic>
    </p:spTree>
    <p:extLst>
      <p:ext uri="{BB962C8B-B14F-4D97-AF65-F5344CB8AC3E}">
        <p14:creationId xmlns:p14="http://schemas.microsoft.com/office/powerpoint/2010/main" val="10722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84CF3ED8-96BB-403A-BF5D-D5F8E0F2E421}"/>
              </a:ext>
            </a:extLst>
          </p:cNvPr>
          <p:cNvSpPr>
            <a:spLocks noGrp="1"/>
          </p:cNvSpPr>
          <p:nvPr>
            <p:ph type="title"/>
          </p:nvPr>
        </p:nvSpPr>
        <p:spPr/>
        <p:txBody>
          <a:bodyPr/>
          <a:lstStyle/>
          <a:p>
            <a:r>
              <a:rPr lang="sv-SE" dirty="0"/>
              <a:t>Så möter vi FN:s globala mål</a:t>
            </a:r>
          </a:p>
        </p:txBody>
      </p:sp>
      <p:sp>
        <p:nvSpPr>
          <p:cNvPr id="8" name="Platshållare för text 7">
            <a:extLst>
              <a:ext uri="{FF2B5EF4-FFF2-40B4-BE49-F238E27FC236}">
                <a16:creationId xmlns:a16="http://schemas.microsoft.com/office/drawing/2014/main" id="{CD7C40ED-5DDA-6349-85B1-CAE98175CB22}"/>
              </a:ext>
            </a:extLst>
          </p:cNvPr>
          <p:cNvSpPr>
            <a:spLocks noGrp="1"/>
          </p:cNvSpPr>
          <p:nvPr>
            <p:ph type="body" sz="quarter" idx="20"/>
          </p:nvPr>
        </p:nvSpPr>
        <p:spPr/>
        <p:txBody>
          <a:bodyPr/>
          <a:lstStyle/>
          <a:p>
            <a:endParaRPr lang="sv-SE"/>
          </a:p>
        </p:txBody>
      </p:sp>
      <p:sp>
        <p:nvSpPr>
          <p:cNvPr id="2" name="Platshållare för text 1">
            <a:extLst>
              <a:ext uri="{FF2B5EF4-FFF2-40B4-BE49-F238E27FC236}">
                <a16:creationId xmlns:a16="http://schemas.microsoft.com/office/drawing/2014/main" id="{90FA04F9-C93F-764D-8FE4-DC857A5C7D32}"/>
              </a:ext>
            </a:extLst>
          </p:cNvPr>
          <p:cNvSpPr>
            <a:spLocks noGrp="1"/>
          </p:cNvSpPr>
          <p:nvPr>
            <p:ph type="body" sz="quarter" idx="10"/>
          </p:nvPr>
        </p:nvSpPr>
        <p:spPr/>
        <p:txBody>
          <a:bodyPr/>
          <a:lstStyle/>
          <a:p>
            <a:r>
              <a:rPr lang="sv-SE" sz="1200" b="1" dirty="0"/>
              <a:t>Anständiga arbetsvillkor</a:t>
            </a:r>
            <a:r>
              <a:rPr lang="sv-SE" sz="1200" dirty="0"/>
              <a:t> - främjar en hållbar ekonomisk tillväxt genom att skapa goda förutsättningar för innovation och entreprenörskap samt säkerställa anständiga arbetsvillkor för alla gynnas en hållbar ekonomisk tillväxt. Vi bidrar till delmålen genom att:</a:t>
            </a:r>
          </a:p>
          <a:p>
            <a:pPr marL="971550" lvl="1" indent="-285750">
              <a:buFont typeface="Wingdings" panose="05000000000000000000" pitchFamily="2" charset="2"/>
              <a:buChar char="§"/>
            </a:pPr>
            <a:r>
              <a:rPr lang="sv-SE" sz="1200" dirty="0">
                <a:solidFill>
                  <a:srgbClr val="18416A"/>
                </a:solidFill>
              </a:rPr>
              <a:t>Främja ungas anställning, utbildning och praktik genom vårt engagemang i Jensen </a:t>
            </a:r>
            <a:r>
              <a:rPr lang="sv-SE" sz="1200" dirty="0" err="1">
                <a:solidFill>
                  <a:srgbClr val="18416A"/>
                </a:solidFill>
              </a:rPr>
              <a:t>Education</a:t>
            </a:r>
            <a:r>
              <a:rPr lang="sv-SE" sz="1200" dirty="0">
                <a:solidFill>
                  <a:srgbClr val="18416A"/>
                </a:solidFill>
              </a:rPr>
              <a:t>, Newton och Fastighetsakademin. Vi främjar en trygg och säker arbetsmiljö för alla genom vårt systematiska arbetsmiljöarbete och uppföljning i våra system - IA  (säkerhet/risker) </a:t>
            </a:r>
            <a:r>
              <a:rPr lang="sv-SE" sz="1200" dirty="0" err="1">
                <a:solidFill>
                  <a:srgbClr val="18416A"/>
                </a:solidFill>
              </a:rPr>
              <a:t>Winningtemp</a:t>
            </a:r>
            <a:r>
              <a:rPr lang="sv-SE" sz="1200" dirty="0">
                <a:solidFill>
                  <a:srgbClr val="18416A"/>
                </a:solidFill>
              </a:rPr>
              <a:t> (NMI) och vi har självklart kollektivavtal</a:t>
            </a:r>
          </a:p>
          <a:p>
            <a:r>
              <a:rPr lang="sv-SE" sz="1200" b="1" dirty="0"/>
              <a:t>Minskad ojämlikhet</a:t>
            </a:r>
            <a:r>
              <a:rPr lang="sv-SE" sz="1200" dirty="0"/>
              <a:t> - Ett jämlikt samhälle bygger på principen om allas lika rättigheter och möjligheter oberoende av t.ex. kön, etnicitet, religion, funktionsvariation, ålder och annan ställning. Vi bidrar till delmålen genom att:</a:t>
            </a:r>
          </a:p>
          <a:p>
            <a:pPr marL="971550" lvl="1" indent="-285750">
              <a:buFont typeface="Wingdings" panose="05000000000000000000" pitchFamily="2" charset="2"/>
              <a:buChar char="§"/>
            </a:pPr>
            <a:r>
              <a:rPr lang="sv-SE" sz="1200" dirty="0">
                <a:solidFill>
                  <a:srgbClr val="18416A"/>
                </a:solidFill>
              </a:rPr>
              <a:t>Vi anställer personer som står utanför arbetsmarknaden. Vår bransch ger oss fantastiska möjligheter till ett samarbete med t ex  Arbetsförmedlingen, där vi kan erbjuda jobb till personer som av någon anledning står långt ifrån arbetsmarknaden (nyanlända, långtidsarbetslösa, funktionsnedsättning osv). Vi är med i social hänsyn och för en dialog med våra kunder hur vi tillsammans kan bidra till målet. </a:t>
            </a:r>
          </a:p>
          <a:p>
            <a:pPr marL="285750" indent="-285750">
              <a:buFont typeface="Arial" panose="020B0604020202020204" pitchFamily="34" charset="0"/>
              <a:buChar char="•"/>
            </a:pPr>
            <a:endParaRPr lang="sv-SE" sz="1200" i="1" dirty="0"/>
          </a:p>
        </p:txBody>
      </p:sp>
      <p:pic>
        <p:nvPicPr>
          <p:cNvPr id="7" name="Picture 4" descr="8. Anständiga arbetsvillkor och ekonomisk tillväxt. Vinröd kvadrat, text och symbol i vitt.  Tre stående staplar med en stigande kurva överst.">
            <a:extLst>
              <a:ext uri="{FF2B5EF4-FFF2-40B4-BE49-F238E27FC236}">
                <a16:creationId xmlns:a16="http://schemas.microsoft.com/office/drawing/2014/main" id="{BBD60F70-C3C6-7F46-A37D-97F265E9FF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54735" y="2017714"/>
            <a:ext cx="1596638" cy="1596638"/>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CB5D65AD-F6C2-4E40-6108-90A236FEB7D4}"/>
              </a:ext>
            </a:extLst>
          </p:cNvPr>
          <p:cNvPicPr>
            <a:picLocks noChangeAspect="1"/>
          </p:cNvPicPr>
          <p:nvPr/>
        </p:nvPicPr>
        <p:blipFill>
          <a:blip r:embed="rId3"/>
          <a:stretch>
            <a:fillRect/>
          </a:stretch>
        </p:blipFill>
        <p:spPr>
          <a:xfrm>
            <a:off x="1648497" y="3735244"/>
            <a:ext cx="1602876" cy="1602876"/>
          </a:xfrm>
          <a:prstGeom prst="rect">
            <a:avLst/>
          </a:prstGeom>
        </p:spPr>
      </p:pic>
    </p:spTree>
    <p:extLst>
      <p:ext uri="{BB962C8B-B14F-4D97-AF65-F5344CB8AC3E}">
        <p14:creationId xmlns:p14="http://schemas.microsoft.com/office/powerpoint/2010/main" val="382059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810AB95D-DEB8-4B13-83AA-532D649F5FAE}"/>
              </a:ext>
            </a:extLst>
          </p:cNvPr>
          <p:cNvSpPr>
            <a:spLocks noGrp="1"/>
          </p:cNvSpPr>
          <p:nvPr>
            <p:ph type="title"/>
          </p:nvPr>
        </p:nvSpPr>
        <p:spPr/>
        <p:txBody>
          <a:bodyPr/>
          <a:lstStyle/>
          <a:p>
            <a:r>
              <a:rPr lang="sv-SE" dirty="0"/>
              <a:t>Så möter vi FN:s globala mål</a:t>
            </a:r>
          </a:p>
        </p:txBody>
      </p:sp>
      <p:sp>
        <p:nvSpPr>
          <p:cNvPr id="7" name="Platshållare för text 6">
            <a:extLst>
              <a:ext uri="{FF2B5EF4-FFF2-40B4-BE49-F238E27FC236}">
                <a16:creationId xmlns:a16="http://schemas.microsoft.com/office/drawing/2014/main" id="{59F1C43E-E7C5-9F48-AFAC-5AA8081407B6}"/>
              </a:ext>
            </a:extLst>
          </p:cNvPr>
          <p:cNvSpPr>
            <a:spLocks noGrp="1"/>
          </p:cNvSpPr>
          <p:nvPr>
            <p:ph type="body" sz="quarter" idx="20"/>
          </p:nvPr>
        </p:nvSpPr>
        <p:spPr/>
        <p:txBody>
          <a:bodyPr/>
          <a:lstStyle/>
          <a:p>
            <a:endParaRPr lang="sv-SE"/>
          </a:p>
        </p:txBody>
      </p:sp>
      <p:sp>
        <p:nvSpPr>
          <p:cNvPr id="2" name="Platshållare för text 1">
            <a:extLst>
              <a:ext uri="{FF2B5EF4-FFF2-40B4-BE49-F238E27FC236}">
                <a16:creationId xmlns:a16="http://schemas.microsoft.com/office/drawing/2014/main" id="{E59FD9D8-7E5C-0443-B616-A9D2C49E980A}"/>
              </a:ext>
            </a:extLst>
          </p:cNvPr>
          <p:cNvSpPr>
            <a:spLocks noGrp="1"/>
          </p:cNvSpPr>
          <p:nvPr>
            <p:ph type="body" sz="quarter" idx="10"/>
          </p:nvPr>
        </p:nvSpPr>
        <p:spPr/>
        <p:txBody>
          <a:bodyPr/>
          <a:lstStyle/>
          <a:p>
            <a:r>
              <a:rPr lang="sv-SE" sz="1200" b="1" dirty="0"/>
              <a:t>Hållbara städer och samhällen - </a:t>
            </a:r>
            <a:r>
              <a:rPr lang="sv-SE" sz="1200" dirty="0"/>
              <a:t>Hållbar stadsutveckling omfattar hållbart byggande och hållbar planering av bostäder, infrastruktur, offentliga platser, transporter, återvinning och säkrare kemikaliehantering som i sin tur kräver ny teknik och samarbete mellan flera sektorer. Vi bidrar till delmålen genom att:</a:t>
            </a:r>
          </a:p>
          <a:p>
            <a:pPr marL="971550" lvl="1" indent="-285750">
              <a:buFont typeface="Wingdings" panose="05000000000000000000" pitchFamily="2" charset="2"/>
              <a:buChar char="§"/>
            </a:pPr>
            <a:r>
              <a:rPr lang="sv-SE" sz="1200" dirty="0">
                <a:solidFill>
                  <a:srgbClr val="18416A"/>
                </a:solidFill>
              </a:rPr>
              <a:t>Använda oss av kemikaliesystemet </a:t>
            </a:r>
            <a:r>
              <a:rPr lang="sv-SE" sz="1200" dirty="0" err="1">
                <a:solidFill>
                  <a:srgbClr val="18416A"/>
                </a:solidFill>
              </a:rPr>
              <a:t>iChemistry</a:t>
            </a:r>
            <a:r>
              <a:rPr lang="sv-SE" sz="1200" dirty="0">
                <a:solidFill>
                  <a:srgbClr val="18416A"/>
                </a:solidFill>
              </a:rPr>
              <a:t>, ett verktyg som håller koll på företagets kemiska produkter och Notisum för de lagkrav och regler som gäller för verksamheten, klokt </a:t>
            </a:r>
            <a:r>
              <a:rPr lang="sv-SE" sz="1200" dirty="0" err="1">
                <a:solidFill>
                  <a:srgbClr val="18416A"/>
                </a:solidFill>
              </a:rPr>
              <a:t>kemval</a:t>
            </a:r>
            <a:r>
              <a:rPr lang="sv-SE" sz="1200" dirty="0">
                <a:solidFill>
                  <a:srgbClr val="18416A"/>
                </a:solidFill>
              </a:rPr>
              <a:t> med Ahlsell och en stor del av vår leverans hanterar en hållbar infrastruktur tillsammans med Trafikverket och Västtrafik</a:t>
            </a:r>
          </a:p>
          <a:p>
            <a:r>
              <a:rPr lang="sv-SE" sz="1200" b="1" dirty="0"/>
              <a:t>Hållbar konsumtion och produktion</a:t>
            </a:r>
            <a:r>
              <a:rPr lang="sv-SE" sz="1200" dirty="0"/>
              <a:t> - innebär inte bara miljöfördelar utan även sociala och ekonomiska fördelar såsom ökad konkurrenskraft, tillväxt på såväl den lokala som globala marknaden, ökad sysselsättning, förbättrad hälsa och minskad fattigdom. </a:t>
            </a:r>
            <a:r>
              <a:rPr lang="sv-SE" sz="1200" i="1" dirty="0"/>
              <a:t>Vi bidrar till delmålen genom att:</a:t>
            </a:r>
          </a:p>
          <a:p>
            <a:pPr marL="971550" lvl="1" indent="-285750">
              <a:buFont typeface="Wingdings" panose="05000000000000000000" pitchFamily="2" charset="2"/>
              <a:buChar char="§"/>
            </a:pPr>
            <a:r>
              <a:rPr lang="sv-SE" sz="1200" dirty="0">
                <a:solidFill>
                  <a:srgbClr val="18416A"/>
                </a:solidFill>
              </a:rPr>
              <a:t>Aktivt arbeta med att minska mängden avfall, vara </a:t>
            </a:r>
            <a:r>
              <a:rPr lang="sv-SE" sz="1200" dirty="0" err="1">
                <a:solidFill>
                  <a:srgbClr val="18416A"/>
                </a:solidFill>
              </a:rPr>
              <a:t>Kranmärkta</a:t>
            </a:r>
            <a:r>
              <a:rPr lang="sv-SE" sz="1200" dirty="0">
                <a:solidFill>
                  <a:srgbClr val="18416A"/>
                </a:solidFill>
              </a:rPr>
              <a:t>, använda </a:t>
            </a:r>
            <a:r>
              <a:rPr lang="sv-SE" sz="1200" dirty="0" err="1">
                <a:solidFill>
                  <a:srgbClr val="18416A"/>
                </a:solidFill>
              </a:rPr>
              <a:t>Ichemistry</a:t>
            </a:r>
            <a:r>
              <a:rPr lang="sv-SE" sz="1200" dirty="0">
                <a:solidFill>
                  <a:srgbClr val="18416A"/>
                </a:solidFill>
              </a:rPr>
              <a:t> samt genom att ställa tydliga krav och uppföljningar på våra leverantörer på att ha hållbara produkter. </a:t>
            </a:r>
          </a:p>
          <a:p>
            <a:pPr marL="285750" indent="-285750">
              <a:buFont typeface="Arial" panose="020B0604020202020204" pitchFamily="34" charset="0"/>
              <a:buChar char="•"/>
            </a:pPr>
            <a:endParaRPr lang="sv-SE" sz="1200" i="1" dirty="0"/>
          </a:p>
        </p:txBody>
      </p:sp>
      <p:pic>
        <p:nvPicPr>
          <p:cNvPr id="9" name="Picture 2" descr="11. Hållbara städer och samhällen. Guldgul kvadrat, text och symbol i vitt. En rad av fyra olika hustyper.">
            <a:extLst>
              <a:ext uri="{FF2B5EF4-FFF2-40B4-BE49-F238E27FC236}">
                <a16:creationId xmlns:a16="http://schemas.microsoft.com/office/drawing/2014/main" id="{AA6CF6EE-7D73-344D-B3D1-282C0CEE839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23840" y="1952625"/>
            <a:ext cx="1740993" cy="174491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AE077D73-13E6-B1B4-4337-DA40C903AC2B}"/>
              </a:ext>
            </a:extLst>
          </p:cNvPr>
          <p:cNvPicPr>
            <a:picLocks noChangeAspect="1"/>
          </p:cNvPicPr>
          <p:nvPr/>
        </p:nvPicPr>
        <p:blipFill>
          <a:blip r:embed="rId3"/>
          <a:stretch>
            <a:fillRect/>
          </a:stretch>
        </p:blipFill>
        <p:spPr>
          <a:xfrm>
            <a:off x="1619853" y="3797026"/>
            <a:ext cx="1695552" cy="1695552"/>
          </a:xfrm>
          <a:prstGeom prst="rect">
            <a:avLst/>
          </a:prstGeom>
        </p:spPr>
      </p:pic>
    </p:spTree>
    <p:extLst>
      <p:ext uri="{BB962C8B-B14F-4D97-AF65-F5344CB8AC3E}">
        <p14:creationId xmlns:p14="http://schemas.microsoft.com/office/powerpoint/2010/main" val="3534891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1ED2B1DE-17EC-44E9-BC74-A1BDB7FAA3BB}"/>
              </a:ext>
            </a:extLst>
          </p:cNvPr>
          <p:cNvSpPr>
            <a:spLocks noGrp="1"/>
          </p:cNvSpPr>
          <p:nvPr>
            <p:ph type="title"/>
          </p:nvPr>
        </p:nvSpPr>
        <p:spPr/>
        <p:txBody>
          <a:bodyPr/>
          <a:lstStyle/>
          <a:p>
            <a:r>
              <a:rPr lang="sv-SE" dirty="0"/>
              <a:t>Så möter vi FN:s globala mål</a:t>
            </a:r>
          </a:p>
        </p:txBody>
      </p:sp>
      <p:sp>
        <p:nvSpPr>
          <p:cNvPr id="2" name="Platshållare för text 1">
            <a:extLst>
              <a:ext uri="{FF2B5EF4-FFF2-40B4-BE49-F238E27FC236}">
                <a16:creationId xmlns:a16="http://schemas.microsoft.com/office/drawing/2014/main" id="{0E042721-84B5-B043-8427-DFA80BF85D32}"/>
              </a:ext>
            </a:extLst>
          </p:cNvPr>
          <p:cNvSpPr>
            <a:spLocks noGrp="1"/>
          </p:cNvSpPr>
          <p:nvPr>
            <p:ph type="body" sz="quarter" idx="20"/>
          </p:nvPr>
        </p:nvSpPr>
        <p:spPr/>
        <p:txBody>
          <a:bodyPr/>
          <a:lstStyle/>
          <a:p>
            <a:endParaRPr lang="sv-SE"/>
          </a:p>
        </p:txBody>
      </p:sp>
      <p:sp>
        <p:nvSpPr>
          <p:cNvPr id="8" name="Platshållare för innehåll 13">
            <a:extLst>
              <a:ext uri="{FF2B5EF4-FFF2-40B4-BE49-F238E27FC236}">
                <a16:creationId xmlns:a16="http://schemas.microsoft.com/office/drawing/2014/main" id="{ED7B30E4-B7EA-4D01-9FEC-9323D71507F2}"/>
              </a:ext>
            </a:extLst>
          </p:cNvPr>
          <p:cNvSpPr>
            <a:spLocks noGrp="1"/>
          </p:cNvSpPr>
          <p:nvPr>
            <p:ph type="body" sz="quarter" idx="10"/>
          </p:nvPr>
        </p:nvSpPr>
        <p:spPr>
          <a:xfrm>
            <a:off x="4025353" y="1689837"/>
            <a:ext cx="5765243" cy="4260850"/>
          </a:xfrm>
        </p:spPr>
        <p:txBody>
          <a:bodyPr/>
          <a:lstStyle/>
          <a:p>
            <a:r>
              <a:rPr lang="sv-SE" sz="1200" b="1" dirty="0"/>
              <a:t>Bekämpa klimatförändringarna</a:t>
            </a:r>
            <a:r>
              <a:rPr lang="sv-SE" sz="1200" dirty="0"/>
              <a:t> - Utsläppen av växthusgaser fortsätter att stiga och som följd riskerar vi att nå en genomsnittlig global uppvärmning som överstiger två grader, vilket skulle få allvarliga konsekvenser för ekosystem, havsförsurning, mänsklig säkerhet, matproduktion, vattentillgång, hälsa och ökad risk för naturkatastrofer. </a:t>
            </a:r>
            <a:r>
              <a:rPr lang="sv-SE" sz="1200" i="1" dirty="0"/>
              <a:t>Vi bidrar till delmålen genom att:</a:t>
            </a:r>
          </a:p>
          <a:p>
            <a:pPr marL="971550" lvl="1" indent="-285750">
              <a:buFont typeface="Wingdings" panose="05000000000000000000" pitchFamily="2" charset="2"/>
              <a:buChar char="§"/>
            </a:pPr>
            <a:r>
              <a:rPr lang="sv-SE" sz="1200" dirty="0"/>
              <a:t>Använda ruttoptimering och elektroniska körjournaler i våra fordon, genom att vara Kranmärkta, </a:t>
            </a:r>
            <a:r>
              <a:rPr lang="sv-SE" sz="1200" dirty="0" err="1"/>
              <a:t>IChemistry</a:t>
            </a:r>
            <a:r>
              <a:rPr lang="sv-SE" sz="1200" dirty="0"/>
              <a:t> och att ställa tydliga krav på våra leverantörer på att ha hållbara produkter</a:t>
            </a:r>
          </a:p>
          <a:p>
            <a:r>
              <a:rPr lang="sv-SE" sz="1200" b="1" dirty="0"/>
              <a:t>Ekosystem och biologisk mångfald</a:t>
            </a:r>
            <a:r>
              <a:rPr lang="sv-SE" sz="1200" dirty="0"/>
              <a:t> - Hållbara ekosystem och biologisk mångfald är grunden för vårt liv på jorden. </a:t>
            </a:r>
            <a:r>
              <a:rPr lang="sv-SE" sz="1200" i="1" dirty="0"/>
              <a:t>Vi bidrar till delmålen genom att:</a:t>
            </a:r>
            <a:endParaRPr lang="sv-SE" sz="1200" dirty="0"/>
          </a:p>
          <a:p>
            <a:pPr marL="971550" lvl="1" indent="-285750">
              <a:buFont typeface="Wingdings" panose="05000000000000000000" pitchFamily="2" charset="2"/>
              <a:buChar char="§"/>
            </a:pPr>
            <a:r>
              <a:rPr lang="sv-SE" sz="1200" dirty="0"/>
              <a:t>Vi köper certifierat och ekologiskt och använder alltid grön el där det är möjligt. Vi använder ekologiskt bekämpningsmedel, såsom ättika och hetvatten, förnya fordonsflottan och byter till elverktyg i största mån</a:t>
            </a:r>
          </a:p>
          <a:p>
            <a:r>
              <a:rPr lang="sv-SE" sz="1200" b="1" dirty="0"/>
              <a:t>Fredliga och inkluderande samhällen</a:t>
            </a:r>
            <a:r>
              <a:rPr lang="sv-SE" sz="1200" dirty="0"/>
              <a:t> - Främja fredliga och inkluderande samhällen för hållbar utveckling, tillhandahålla tillgång till rättvisa för alla samt bygga upp effektiva, och inkluderande institutioner med ansvarsutkrävande på alla nivåer.  </a:t>
            </a:r>
            <a:r>
              <a:rPr lang="sv-SE" sz="1200" i="1" dirty="0"/>
              <a:t>Vi bidrar till delmålen genom att:</a:t>
            </a:r>
            <a:endParaRPr lang="sv-SE" sz="1200" dirty="0"/>
          </a:p>
          <a:p>
            <a:pPr marL="971550" lvl="1" indent="-285750">
              <a:buFont typeface="Wingdings" panose="05000000000000000000" pitchFamily="2" charset="2"/>
              <a:buChar char="§"/>
            </a:pPr>
            <a:r>
              <a:rPr lang="sv-SE" sz="1200" dirty="0"/>
              <a:t>Ta ett socialt ansvar och bidrar till samhällsutveckling och lokala initiativ genom projekt och bidrag med inriktning barn och ungdom och dem som står utanför arbetsmarknaden. ”Framtidens service”, ”Hitta rätt direkt” och bidrag till BRIS är några exempel på vårt sociala arbete.</a:t>
            </a:r>
          </a:p>
          <a:p>
            <a:pPr marL="285750" indent="-285750">
              <a:buFont typeface="Arial" panose="020B0604020202020204" pitchFamily="34" charset="0"/>
              <a:buChar char="•"/>
            </a:pPr>
            <a:endParaRPr lang="sv-SE" sz="1200" i="1" dirty="0"/>
          </a:p>
          <a:p>
            <a:pPr marL="285750" indent="-285750">
              <a:buFont typeface="Arial" panose="020B0604020202020204" pitchFamily="34" charset="0"/>
              <a:buChar char="•"/>
            </a:pPr>
            <a:endParaRPr lang="sv-SE" sz="1200" i="1" dirty="0"/>
          </a:p>
          <a:p>
            <a:pPr marL="0" indent="0">
              <a:buNone/>
            </a:pPr>
            <a:endParaRPr lang="sv-SE" sz="1800" i="1" dirty="0"/>
          </a:p>
          <a:p>
            <a:endParaRPr lang="sv-SE" sz="1800" dirty="0"/>
          </a:p>
          <a:p>
            <a:endParaRPr lang="sv-SE" sz="1800" i="1" dirty="0"/>
          </a:p>
        </p:txBody>
      </p:sp>
      <p:pic>
        <p:nvPicPr>
          <p:cNvPr id="5" name="Picture 2" descr="13. Bekämpa klimatförändringarna. Mörkgrön kvadrat, text och symbol i vitt. Ett öga, där irisen är ett jordklot.">
            <a:extLst>
              <a:ext uri="{FF2B5EF4-FFF2-40B4-BE49-F238E27FC236}">
                <a16:creationId xmlns:a16="http://schemas.microsoft.com/office/drawing/2014/main" id="{0E23BEAF-6FCA-48C6-A2D5-EBF11BCF968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3878" y="1677902"/>
            <a:ext cx="1568371" cy="156837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AD78BFAC-9785-A111-E193-7F2126B95A41}"/>
              </a:ext>
            </a:extLst>
          </p:cNvPr>
          <p:cNvPicPr>
            <a:picLocks noChangeAspect="1"/>
          </p:cNvPicPr>
          <p:nvPr/>
        </p:nvPicPr>
        <p:blipFill>
          <a:blip r:embed="rId3"/>
          <a:stretch>
            <a:fillRect/>
          </a:stretch>
        </p:blipFill>
        <p:spPr>
          <a:xfrm>
            <a:off x="1903878" y="3357768"/>
            <a:ext cx="1568371" cy="1568371"/>
          </a:xfrm>
          <a:prstGeom prst="rect">
            <a:avLst/>
          </a:prstGeom>
        </p:spPr>
      </p:pic>
      <p:pic>
        <p:nvPicPr>
          <p:cNvPr id="7" name="Bildobjekt 6">
            <a:extLst>
              <a:ext uri="{FF2B5EF4-FFF2-40B4-BE49-F238E27FC236}">
                <a16:creationId xmlns:a16="http://schemas.microsoft.com/office/drawing/2014/main" id="{D8C76E26-5C80-E868-4CC5-894EC4D008B2}"/>
              </a:ext>
            </a:extLst>
          </p:cNvPr>
          <p:cNvPicPr>
            <a:picLocks noChangeAspect="1"/>
          </p:cNvPicPr>
          <p:nvPr/>
        </p:nvPicPr>
        <p:blipFill>
          <a:blip r:embed="rId4"/>
          <a:stretch>
            <a:fillRect/>
          </a:stretch>
        </p:blipFill>
        <p:spPr>
          <a:xfrm>
            <a:off x="1903878" y="4970917"/>
            <a:ext cx="1568371" cy="1568371"/>
          </a:xfrm>
          <a:prstGeom prst="rect">
            <a:avLst/>
          </a:prstGeom>
        </p:spPr>
      </p:pic>
    </p:spTree>
    <p:extLst>
      <p:ext uri="{BB962C8B-B14F-4D97-AF65-F5344CB8AC3E}">
        <p14:creationId xmlns:p14="http://schemas.microsoft.com/office/powerpoint/2010/main" val="343901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2">
            <a:extLst>
              <a:ext uri="{FF2B5EF4-FFF2-40B4-BE49-F238E27FC236}">
                <a16:creationId xmlns:a16="http://schemas.microsoft.com/office/drawing/2014/main" id="{92ADD9FA-FF22-40F5-B461-AF06F4B9F8E5}"/>
              </a:ext>
            </a:extLst>
          </p:cNvPr>
          <p:cNvSpPr>
            <a:spLocks noGrp="1"/>
          </p:cNvSpPr>
          <p:nvPr>
            <p:ph type="title"/>
          </p:nvPr>
        </p:nvSpPr>
        <p:spPr/>
        <p:txBody>
          <a:bodyPr/>
          <a:lstStyle/>
          <a:p>
            <a:r>
              <a:rPr lang="sv-SE" cap="none" dirty="0"/>
              <a:t>Ett strukturerat och </a:t>
            </a:r>
            <a:r>
              <a:rPr lang="sv-SE" cap="none" dirty="0" err="1"/>
              <a:t>målsatt</a:t>
            </a:r>
            <a:r>
              <a:rPr lang="sv-SE" cap="none" dirty="0"/>
              <a:t> arbete gör </a:t>
            </a:r>
            <a:br>
              <a:rPr lang="sv-SE" cap="none" dirty="0"/>
            </a:br>
            <a:r>
              <a:rPr lang="sv-SE" cap="none" dirty="0"/>
              <a:t>att vi ständigt vet att vi är på rätt plats</a:t>
            </a:r>
          </a:p>
        </p:txBody>
      </p:sp>
      <p:sp>
        <p:nvSpPr>
          <p:cNvPr id="3" name="Platshållare för text 2">
            <a:extLst>
              <a:ext uri="{FF2B5EF4-FFF2-40B4-BE49-F238E27FC236}">
                <a16:creationId xmlns:a16="http://schemas.microsoft.com/office/drawing/2014/main" id="{A7E32A64-07CA-4A43-BB04-F54290862969}"/>
              </a:ext>
            </a:extLst>
          </p:cNvPr>
          <p:cNvSpPr>
            <a:spLocks noGrp="1"/>
          </p:cNvSpPr>
          <p:nvPr>
            <p:ph type="body" sz="quarter" idx="12"/>
          </p:nvPr>
        </p:nvSpPr>
        <p:spPr>
          <a:xfrm>
            <a:off x="4474302" y="2339883"/>
            <a:ext cx="3169951" cy="3037011"/>
          </a:xfrm>
        </p:spPr>
        <p:txBody>
          <a:bodyPr/>
          <a:lstStyle/>
          <a:p>
            <a:pPr algn="ctr"/>
            <a:r>
              <a:rPr lang="sv-SE" b="1" dirty="0"/>
              <a:t>Hållbarhet är en strategisk </a:t>
            </a:r>
            <a:r>
              <a:rPr lang="sv-SE" dirty="0"/>
              <a:t>fråga för oss med en målsättning att tillsammans med våra medarbetare, kunder och leverantörer utveckla ett hållbart företag i alla led, affärsmässig, miljömässig och socialt hållbart.</a:t>
            </a:r>
          </a:p>
          <a:p>
            <a:pPr algn="ctr"/>
            <a:endParaRPr lang="sv-SE" dirty="0"/>
          </a:p>
          <a:p>
            <a:pPr algn="ctr"/>
            <a:r>
              <a:rPr lang="sv-SE" dirty="0"/>
              <a:t> </a:t>
            </a:r>
          </a:p>
        </p:txBody>
      </p:sp>
      <p:sp>
        <p:nvSpPr>
          <p:cNvPr id="8" name="Platshållare för text 7">
            <a:extLst>
              <a:ext uri="{FF2B5EF4-FFF2-40B4-BE49-F238E27FC236}">
                <a16:creationId xmlns:a16="http://schemas.microsoft.com/office/drawing/2014/main" id="{A3C20D34-35CA-D3D9-82EA-8C0A9DEAF85F}"/>
              </a:ext>
            </a:extLst>
          </p:cNvPr>
          <p:cNvSpPr>
            <a:spLocks noGrp="1"/>
          </p:cNvSpPr>
          <p:nvPr>
            <p:ph type="body" sz="quarter" idx="15"/>
          </p:nvPr>
        </p:nvSpPr>
        <p:spPr>
          <a:xfrm>
            <a:off x="693757" y="2339883"/>
            <a:ext cx="3052239" cy="3203687"/>
          </a:xfrm>
        </p:spPr>
        <p:txBody>
          <a:bodyPr/>
          <a:lstStyle/>
          <a:p>
            <a:pPr algn="ctr"/>
            <a:r>
              <a:rPr lang="sv-SE" b="1" dirty="0"/>
              <a:t>Grunden till vårt hållbarhetsarbete </a:t>
            </a:r>
          </a:p>
          <a:p>
            <a:pPr algn="ctr"/>
            <a:r>
              <a:rPr lang="sv-SE" dirty="0"/>
              <a:t>ligger i att främja en balans mellan de ekonomiska, sociala och miljömässiga ansvaret. Vi samordnar arbetet med våra hållbarhetsmål och driver förbättringsarbete i enlighet ISO 9001, 14001 och 45001.</a:t>
            </a:r>
          </a:p>
        </p:txBody>
      </p:sp>
      <p:cxnSp>
        <p:nvCxnSpPr>
          <p:cNvPr id="18" name="Rak 17">
            <a:extLst>
              <a:ext uri="{FF2B5EF4-FFF2-40B4-BE49-F238E27FC236}">
                <a16:creationId xmlns:a16="http://schemas.microsoft.com/office/drawing/2014/main" id="{D1F71D8D-B3EF-00CA-1877-EE6C7558F6A8}"/>
              </a:ext>
            </a:extLst>
          </p:cNvPr>
          <p:cNvCxnSpPr>
            <a:cxnSpLocks/>
          </p:cNvCxnSpPr>
          <p:nvPr/>
        </p:nvCxnSpPr>
        <p:spPr>
          <a:xfrm>
            <a:off x="4152378" y="2641870"/>
            <a:ext cx="0" cy="2173263"/>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4076C65F-141A-72EA-5D65-C83A8354ABDB}"/>
              </a:ext>
            </a:extLst>
          </p:cNvPr>
          <p:cNvCxnSpPr>
            <a:cxnSpLocks/>
          </p:cNvCxnSpPr>
          <p:nvPr/>
        </p:nvCxnSpPr>
        <p:spPr>
          <a:xfrm>
            <a:off x="8050635" y="2641870"/>
            <a:ext cx="0" cy="2173263"/>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1" name="Platshållare för text 12">
            <a:extLst>
              <a:ext uri="{FF2B5EF4-FFF2-40B4-BE49-F238E27FC236}">
                <a16:creationId xmlns:a16="http://schemas.microsoft.com/office/drawing/2014/main" id="{E352AD36-03FF-73B9-65DF-C5D4FF167F87}"/>
              </a:ext>
            </a:extLst>
          </p:cNvPr>
          <p:cNvSpPr>
            <a:spLocks noGrp="1"/>
          </p:cNvSpPr>
          <p:nvPr>
            <p:ph type="body" sz="quarter" idx="20"/>
          </p:nvPr>
        </p:nvSpPr>
        <p:spPr>
          <a:xfrm>
            <a:off x="9790113" y="128588"/>
            <a:ext cx="2303462" cy="293687"/>
          </a:xfrm>
          <a:prstGeom prst="rect">
            <a:avLst/>
          </a:prstGeom>
        </p:spPr>
        <p:txBody>
          <a:bodyPr/>
          <a:lstStyle/>
          <a:p>
            <a:r>
              <a:rPr lang="sv-SE" dirty="0"/>
              <a:t>hållbarhetsarbete</a:t>
            </a:r>
          </a:p>
        </p:txBody>
      </p:sp>
      <p:sp>
        <p:nvSpPr>
          <p:cNvPr id="4" name="Platshållare för text 2">
            <a:extLst>
              <a:ext uri="{FF2B5EF4-FFF2-40B4-BE49-F238E27FC236}">
                <a16:creationId xmlns:a16="http://schemas.microsoft.com/office/drawing/2014/main" id="{C2C1C99D-1C3B-AD69-EA5F-927969926654}"/>
              </a:ext>
            </a:extLst>
          </p:cNvPr>
          <p:cNvSpPr txBox="1">
            <a:spLocks/>
          </p:cNvSpPr>
          <p:nvPr/>
        </p:nvSpPr>
        <p:spPr>
          <a:xfrm>
            <a:off x="8499652" y="2339883"/>
            <a:ext cx="2580922" cy="3037011"/>
          </a:xfrm>
          <a:prstGeom prst="rect">
            <a:avLst/>
          </a:prstGeom>
        </p:spPr>
        <p:txBody>
          <a:bodyPr anchor="t"/>
          <a:lstStyle>
            <a:lvl1pPr marL="0" indent="0" algn="l" defTabSz="914400" rtl="0" eaLnBrk="1" latinLnBrk="0" hangingPunct="1">
              <a:lnSpc>
                <a:spcPct val="90000"/>
              </a:lnSpc>
              <a:spcBef>
                <a:spcPts val="1000"/>
              </a:spcBef>
              <a:buClr>
                <a:srgbClr val="0072AB"/>
              </a:buClr>
              <a:buFont typeface="Arial" panose="020B0604020202020204" pitchFamily="34" charset="0"/>
              <a:buNone/>
              <a:defRPr sz="1800" kern="1200">
                <a:solidFill>
                  <a:srgbClr val="1841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SE" b="1" dirty="0"/>
              <a:t>Vi arbetar också aktivt </a:t>
            </a:r>
            <a:r>
              <a:rPr lang="sv-SE" dirty="0"/>
              <a:t>med FN:s globala mål – att skriva in oss i en större agenda är en självklarhet för oss.</a:t>
            </a:r>
          </a:p>
        </p:txBody>
      </p:sp>
      <p:pic>
        <p:nvPicPr>
          <p:cNvPr id="13" name="Bildobjekt 12" descr="En bild som visar person, blad, hand, växt&#10;&#10;AI-genererat innehåll kan vara felaktigt.">
            <a:extLst>
              <a:ext uri="{FF2B5EF4-FFF2-40B4-BE49-F238E27FC236}">
                <a16:creationId xmlns:a16="http://schemas.microsoft.com/office/drawing/2014/main" id="{6E809899-ADB4-94CD-F977-FBC8E77B3287}"/>
              </a:ext>
            </a:extLst>
          </p:cNvPr>
          <p:cNvPicPr>
            <a:picLocks noChangeAspect="1"/>
          </p:cNvPicPr>
          <p:nvPr/>
        </p:nvPicPr>
        <p:blipFill>
          <a:blip r:embed="rId3"/>
          <a:stretch>
            <a:fillRect/>
          </a:stretch>
        </p:blipFill>
        <p:spPr>
          <a:xfrm>
            <a:off x="8850072" y="3644205"/>
            <a:ext cx="1732667" cy="2683059"/>
          </a:xfrm>
          <a:prstGeom prst="rect">
            <a:avLst/>
          </a:prstGeom>
          <a:effectLst>
            <a:glow rad="127000">
              <a:schemeClr val="bg1"/>
            </a:glow>
            <a:softEdge rad="609600"/>
          </a:effectLst>
        </p:spPr>
      </p:pic>
    </p:spTree>
    <p:extLst>
      <p:ext uri="{BB962C8B-B14F-4D97-AF65-F5344CB8AC3E}">
        <p14:creationId xmlns:p14="http://schemas.microsoft.com/office/powerpoint/2010/main" val="944116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36DED84-FAB1-BD44-B905-4CE32FA7ED0A}"/>
              </a:ext>
            </a:extLst>
          </p:cNvPr>
          <p:cNvSpPr>
            <a:spLocks noGrp="1"/>
          </p:cNvSpPr>
          <p:nvPr>
            <p:ph type="body" sz="quarter" idx="12"/>
          </p:nvPr>
        </p:nvSpPr>
        <p:spPr>
          <a:xfrm>
            <a:off x="6251702" y="1523998"/>
            <a:ext cx="4814902" cy="1068315"/>
          </a:xfrm>
        </p:spPr>
        <p:txBody>
          <a:bodyPr/>
          <a:lstStyle/>
          <a:p>
            <a:pPr>
              <a:lnSpc>
                <a:spcPct val="100000"/>
              </a:lnSpc>
            </a:pPr>
            <a:r>
              <a:rPr lang="sv-SE" b="1" dirty="0"/>
              <a:t>Miljömässig hållbarhet </a:t>
            </a:r>
            <a:r>
              <a:rPr lang="sv-SE" dirty="0"/>
              <a:t>– handlar om att vi ska arbeta mot att minska vårt klimatavtryck både i vår egna verksamheter men även hjälpa våra kunder. Lägre kemikalieanvändning, ökad återvinning, lägre CO2-utsläpp från bland annat transporter och tjänsteresor.  </a:t>
            </a:r>
          </a:p>
        </p:txBody>
      </p:sp>
      <p:sp>
        <p:nvSpPr>
          <p:cNvPr id="4" name="Platshållare för text 3">
            <a:extLst>
              <a:ext uri="{FF2B5EF4-FFF2-40B4-BE49-F238E27FC236}">
                <a16:creationId xmlns:a16="http://schemas.microsoft.com/office/drawing/2014/main" id="{9C8F6F77-F0E2-A540-972C-4563CA72CF75}"/>
              </a:ext>
            </a:extLst>
          </p:cNvPr>
          <p:cNvSpPr>
            <a:spLocks noGrp="1"/>
          </p:cNvSpPr>
          <p:nvPr>
            <p:ph type="body" sz="quarter" idx="15"/>
          </p:nvPr>
        </p:nvSpPr>
        <p:spPr>
          <a:xfrm>
            <a:off x="591457" y="1616249"/>
            <a:ext cx="5035077" cy="1068315"/>
          </a:xfrm>
        </p:spPr>
        <p:txBody>
          <a:bodyPr/>
          <a:lstStyle/>
          <a:p>
            <a:pPr>
              <a:lnSpc>
                <a:spcPct val="100000"/>
              </a:lnSpc>
            </a:pPr>
            <a:r>
              <a:rPr lang="sv-SE" b="1" dirty="0"/>
              <a:t>Affärsmässigt </a:t>
            </a:r>
            <a:r>
              <a:rPr lang="sv-SE" dirty="0"/>
              <a:t> – handlar om att vi ska driva sunda affärer genom ansvarsfulla inköp och kravställning på våra leverantörer och erbjuda certifierade och hållbara lösningar och tjänster över tid. </a:t>
            </a:r>
          </a:p>
        </p:txBody>
      </p:sp>
      <p:sp>
        <p:nvSpPr>
          <p:cNvPr id="9" name="Platshållare för text 8">
            <a:extLst>
              <a:ext uri="{FF2B5EF4-FFF2-40B4-BE49-F238E27FC236}">
                <a16:creationId xmlns:a16="http://schemas.microsoft.com/office/drawing/2014/main" id="{C53566A1-BE4D-5B45-9026-26003BB3BD32}"/>
              </a:ext>
            </a:extLst>
          </p:cNvPr>
          <p:cNvSpPr>
            <a:spLocks noGrp="1"/>
          </p:cNvSpPr>
          <p:nvPr>
            <p:ph type="body" sz="quarter" idx="18"/>
          </p:nvPr>
        </p:nvSpPr>
        <p:spPr/>
        <p:txBody>
          <a:bodyPr/>
          <a:lstStyle/>
          <a:p>
            <a:r>
              <a:rPr lang="sv-SE" b="1" dirty="0"/>
              <a:t>Social hållbarhet </a:t>
            </a:r>
            <a:r>
              <a:rPr lang="sv-SE" dirty="0"/>
              <a:t>- anständiga arbetsvillkor, lika värde och rättigheter, vara aktiva inom social utveckling samt arbeta för en säker arbetsmiljö genom aktiv avvikelse- och förbättringsrapportering och uppföljning. Vi har policyer för jämställdhet och mot diskriminering samt ett stora engagemang för unga, vi ser ett stort ansvarstagande som arbetsgivare. </a:t>
            </a:r>
          </a:p>
        </p:txBody>
      </p:sp>
      <p:sp>
        <p:nvSpPr>
          <p:cNvPr id="12" name="Rubrik 11">
            <a:extLst>
              <a:ext uri="{FF2B5EF4-FFF2-40B4-BE49-F238E27FC236}">
                <a16:creationId xmlns:a16="http://schemas.microsoft.com/office/drawing/2014/main" id="{EF1E8D8D-9053-CB48-9120-15CA88E8351D}"/>
              </a:ext>
            </a:extLst>
          </p:cNvPr>
          <p:cNvSpPr>
            <a:spLocks noGrp="1"/>
          </p:cNvSpPr>
          <p:nvPr>
            <p:ph type="title"/>
          </p:nvPr>
        </p:nvSpPr>
        <p:spPr>
          <a:xfrm>
            <a:off x="591457" y="542278"/>
            <a:ext cx="10864553" cy="1325563"/>
          </a:xfrm>
        </p:spPr>
        <p:txBody>
          <a:bodyPr/>
          <a:lstStyle/>
          <a:p>
            <a:r>
              <a:rPr lang="sv-SE" cap="none" dirty="0"/>
              <a:t>Hållbart företag </a:t>
            </a:r>
            <a:endParaRPr lang="sv-SE" dirty="0"/>
          </a:p>
        </p:txBody>
      </p:sp>
      <p:sp>
        <p:nvSpPr>
          <p:cNvPr id="13" name="Platshållare för text 12">
            <a:extLst>
              <a:ext uri="{FF2B5EF4-FFF2-40B4-BE49-F238E27FC236}">
                <a16:creationId xmlns:a16="http://schemas.microsoft.com/office/drawing/2014/main" id="{C34EA3B3-80F2-8142-A2DE-4F952E151CCF}"/>
              </a:ext>
            </a:extLst>
          </p:cNvPr>
          <p:cNvSpPr>
            <a:spLocks noGrp="1"/>
          </p:cNvSpPr>
          <p:nvPr>
            <p:ph type="body" sz="quarter" idx="20"/>
          </p:nvPr>
        </p:nvSpPr>
        <p:spPr>
          <a:prstGeom prst="rect">
            <a:avLst/>
          </a:prstGeom>
        </p:spPr>
        <p:txBody>
          <a:bodyPr/>
          <a:lstStyle/>
          <a:p>
            <a:r>
              <a:rPr lang="sv-SE" dirty="0"/>
              <a:t>hållbarhetsarbete</a:t>
            </a:r>
          </a:p>
        </p:txBody>
      </p:sp>
      <p:sp>
        <p:nvSpPr>
          <p:cNvPr id="11" name="Platshållare för text 2">
            <a:extLst>
              <a:ext uri="{FF2B5EF4-FFF2-40B4-BE49-F238E27FC236}">
                <a16:creationId xmlns:a16="http://schemas.microsoft.com/office/drawing/2014/main" id="{51FBA389-C230-D2B2-313F-8FB50D06AC4B}"/>
              </a:ext>
            </a:extLst>
          </p:cNvPr>
          <p:cNvSpPr txBox="1">
            <a:spLocks/>
          </p:cNvSpPr>
          <p:nvPr/>
        </p:nvSpPr>
        <p:spPr>
          <a:xfrm>
            <a:off x="6251702" y="3245222"/>
            <a:ext cx="4814902" cy="1068315"/>
          </a:xfrm>
          <a:prstGeom prst="rect">
            <a:avLst/>
          </a:prstGeom>
        </p:spPr>
        <p:txBody>
          <a:bodyPr anchor="t"/>
          <a:lstStyle>
            <a:lvl1pPr marL="0" indent="0" algn="l" defTabSz="914400" rtl="0" eaLnBrk="1" latinLnBrk="0" hangingPunct="1">
              <a:lnSpc>
                <a:spcPct val="90000"/>
              </a:lnSpc>
              <a:spcBef>
                <a:spcPts val="1000"/>
              </a:spcBef>
              <a:buClr>
                <a:srgbClr val="0072AB"/>
              </a:buClr>
              <a:buFont typeface="Arial" panose="020B0604020202020204" pitchFamily="34" charset="0"/>
              <a:buNone/>
              <a:defRPr sz="1400" kern="1200">
                <a:solidFill>
                  <a:srgbClr val="1841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dirty="0"/>
              <a:t>Alla som har ett intresse i Primär ska finna en trygghet i att vår verksamhet bedrivs på ett ekonomiskt lönsamt, säkert och hållbart sätt över tid. </a:t>
            </a:r>
          </a:p>
        </p:txBody>
      </p:sp>
      <p:pic>
        <p:nvPicPr>
          <p:cNvPr id="5" name="Bildobjekt 4">
            <a:extLst>
              <a:ext uri="{FF2B5EF4-FFF2-40B4-BE49-F238E27FC236}">
                <a16:creationId xmlns:a16="http://schemas.microsoft.com/office/drawing/2014/main" id="{0B5649B9-C6FF-CE02-E5C6-E78E8DF5BA57}"/>
              </a:ext>
            </a:extLst>
          </p:cNvPr>
          <p:cNvPicPr>
            <a:picLocks noChangeAspect="1"/>
          </p:cNvPicPr>
          <p:nvPr/>
        </p:nvPicPr>
        <p:blipFill>
          <a:blip r:embed="rId2"/>
          <a:srcRect l="8397" t="11158" r="12278" b="8135"/>
          <a:stretch/>
        </p:blipFill>
        <p:spPr>
          <a:xfrm>
            <a:off x="9399641" y="4347558"/>
            <a:ext cx="1666963" cy="1696029"/>
          </a:xfrm>
          <a:prstGeom prst="rect">
            <a:avLst/>
          </a:prstGeom>
          <a:effectLst>
            <a:softEdge rad="431800"/>
          </a:effectLst>
        </p:spPr>
      </p:pic>
    </p:spTree>
    <p:extLst>
      <p:ext uri="{BB962C8B-B14F-4D97-AF65-F5344CB8AC3E}">
        <p14:creationId xmlns:p14="http://schemas.microsoft.com/office/powerpoint/2010/main" val="384050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FDCA1D-5876-48D4-AA57-62748E93AAA5}"/>
              </a:ext>
            </a:extLst>
          </p:cNvPr>
          <p:cNvSpPr>
            <a:spLocks noGrp="1"/>
          </p:cNvSpPr>
          <p:nvPr>
            <p:ph type="title"/>
          </p:nvPr>
        </p:nvSpPr>
        <p:spPr>
          <a:xfrm>
            <a:off x="591458" y="380770"/>
            <a:ext cx="10896856" cy="1325563"/>
          </a:xfrm>
        </p:spPr>
        <p:txBody>
          <a:bodyPr/>
          <a:lstStyle/>
          <a:p>
            <a:r>
              <a:rPr lang="sv-SE" dirty="0"/>
              <a:t>Så möter vi FN:s globala mål</a:t>
            </a:r>
            <a:endParaRPr lang="sv-SE" b="1" dirty="0"/>
          </a:p>
        </p:txBody>
      </p:sp>
      <p:pic>
        <p:nvPicPr>
          <p:cNvPr id="8" name="Bildobjekt 7">
            <a:extLst>
              <a:ext uri="{FF2B5EF4-FFF2-40B4-BE49-F238E27FC236}">
                <a16:creationId xmlns:a16="http://schemas.microsoft.com/office/drawing/2014/main" id="{B3DA4F40-CFAF-9849-A2D5-86ABD634E0E1}"/>
              </a:ext>
            </a:extLst>
          </p:cNvPr>
          <p:cNvPicPr>
            <a:picLocks noChangeAspect="1"/>
          </p:cNvPicPr>
          <p:nvPr/>
        </p:nvPicPr>
        <p:blipFill>
          <a:blip r:embed="rId2"/>
          <a:stretch>
            <a:fillRect/>
          </a:stretch>
        </p:blipFill>
        <p:spPr>
          <a:xfrm>
            <a:off x="3397134" y="4967831"/>
            <a:ext cx="4991165" cy="1098922"/>
          </a:xfrm>
          <a:prstGeom prst="rect">
            <a:avLst/>
          </a:prstGeom>
        </p:spPr>
      </p:pic>
      <p:sp>
        <p:nvSpPr>
          <p:cNvPr id="3" name="Platshållare för text 7">
            <a:extLst>
              <a:ext uri="{FF2B5EF4-FFF2-40B4-BE49-F238E27FC236}">
                <a16:creationId xmlns:a16="http://schemas.microsoft.com/office/drawing/2014/main" id="{03B2F107-094A-1F83-68F1-CD52A7FE0FC8}"/>
              </a:ext>
            </a:extLst>
          </p:cNvPr>
          <p:cNvSpPr txBox="1">
            <a:spLocks/>
          </p:cNvSpPr>
          <p:nvPr/>
        </p:nvSpPr>
        <p:spPr>
          <a:xfrm>
            <a:off x="693757" y="1484949"/>
            <a:ext cx="9794949" cy="3203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200" dirty="0"/>
              <a:t>De 17 Globala målen är den mest ambitiösa agendan för hållbar utveckling som världens länder någonsin antagit och finns till för att uppnå fyra fantastiska saker till år 2030:</a:t>
            </a:r>
          </a:p>
          <a:p>
            <a:pPr marL="285750" indent="-285750">
              <a:buFont typeface="Wingdings" panose="05000000000000000000" pitchFamily="2" charset="2"/>
              <a:buChar char="§"/>
            </a:pPr>
            <a:r>
              <a:rPr lang="sv-SE" sz="1200" dirty="0"/>
              <a:t>Att avskaffa extrem fattigdom. </a:t>
            </a:r>
          </a:p>
          <a:p>
            <a:pPr marL="285750" indent="-285750">
              <a:buFont typeface="Wingdings" panose="05000000000000000000" pitchFamily="2" charset="2"/>
              <a:buChar char="§"/>
            </a:pPr>
            <a:r>
              <a:rPr lang="sv-SE" sz="1200" dirty="0"/>
              <a:t>Att minska ojämlikheter och orättvisor i världen. </a:t>
            </a:r>
          </a:p>
          <a:p>
            <a:pPr marL="285750" indent="-285750">
              <a:buFont typeface="Wingdings" panose="05000000000000000000" pitchFamily="2" charset="2"/>
              <a:buChar char="§"/>
            </a:pPr>
            <a:r>
              <a:rPr lang="sv-SE" sz="1200" dirty="0"/>
              <a:t>Att främja fred och rättvisa. </a:t>
            </a:r>
          </a:p>
          <a:p>
            <a:pPr marL="285750" indent="-285750">
              <a:buFont typeface="Wingdings" panose="05000000000000000000" pitchFamily="2" charset="2"/>
              <a:buChar char="§"/>
            </a:pPr>
            <a:r>
              <a:rPr lang="sv-SE" sz="1200" dirty="0"/>
              <a:t>Att lösa klimatkrisen.</a:t>
            </a:r>
          </a:p>
          <a:p>
            <a:pPr marL="0" indent="0">
              <a:buNone/>
            </a:pPr>
            <a:r>
              <a:rPr lang="sv-SE" sz="1200" dirty="0"/>
              <a:t>Alla behövs för att Globala målen ska bli verklighet och att vi ska få en hållbar utveckling i samhället. Utifrån våra strategiska mål har vi valt att fokusera på 11 av dessa och prioriterat de i vårt hållbarhetsarbete. </a:t>
            </a:r>
          </a:p>
          <a:p>
            <a:pPr marL="0" indent="0">
              <a:buNone/>
            </a:pPr>
            <a:endParaRPr lang="sv-SE" sz="1200" dirty="0"/>
          </a:p>
        </p:txBody>
      </p:sp>
    </p:spTree>
    <p:extLst>
      <p:ext uri="{BB962C8B-B14F-4D97-AF65-F5344CB8AC3E}">
        <p14:creationId xmlns:p14="http://schemas.microsoft.com/office/powerpoint/2010/main" val="157600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0974CB42-4588-42AC-9D50-A3585C44B847}"/>
              </a:ext>
            </a:extLst>
          </p:cNvPr>
          <p:cNvSpPr>
            <a:spLocks noGrp="1"/>
          </p:cNvSpPr>
          <p:nvPr>
            <p:ph type="title"/>
          </p:nvPr>
        </p:nvSpPr>
        <p:spPr/>
        <p:txBody>
          <a:bodyPr/>
          <a:lstStyle/>
          <a:p>
            <a:r>
              <a:rPr lang="sv-SE" dirty="0"/>
              <a:t>BRIS – för en hållbar social utveckling</a:t>
            </a:r>
          </a:p>
        </p:txBody>
      </p:sp>
      <p:sp>
        <p:nvSpPr>
          <p:cNvPr id="2" name="Platshållare för text 1">
            <a:extLst>
              <a:ext uri="{FF2B5EF4-FFF2-40B4-BE49-F238E27FC236}">
                <a16:creationId xmlns:a16="http://schemas.microsoft.com/office/drawing/2014/main" id="{D480CC07-7B00-0741-A09F-EFB0F13AE44A}"/>
              </a:ext>
            </a:extLst>
          </p:cNvPr>
          <p:cNvSpPr>
            <a:spLocks noGrp="1"/>
          </p:cNvSpPr>
          <p:nvPr>
            <p:ph type="body" sz="quarter" idx="10"/>
          </p:nvPr>
        </p:nvSpPr>
        <p:spPr>
          <a:xfrm>
            <a:off x="4119946" y="1514789"/>
            <a:ext cx="5765243" cy="4260850"/>
          </a:xfrm>
        </p:spPr>
        <p:txBody>
          <a:bodyPr/>
          <a:lstStyle/>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Wingdings" panose="05000000000000000000" pitchFamily="2" charset="2"/>
              <a:buChar char="§"/>
            </a:pPr>
            <a:r>
              <a:rPr lang="sv-SE" dirty="0"/>
              <a:t>När samhället stänger ner är det extra viktigt att barn fortfarande kan få hjälp. Många barn i Sverige lever under svåra förhållanden - med missbruk, våld och ensamhet. Ett samtal med BRIS kan vara avgörande och faktiskt rädda liv - så en gåva kan göra skillnad på riktigt.</a:t>
            </a:r>
          </a:p>
          <a:p>
            <a:pPr marL="285750" indent="-285750">
              <a:buFont typeface="Wingdings" panose="05000000000000000000" pitchFamily="2" charset="2"/>
              <a:buChar char="§"/>
            </a:pPr>
            <a:r>
              <a:rPr lang="sv-SE" dirty="0"/>
              <a:t>Vi väljer att stötta BRIS för att de ska kunna säkerställa sitt stöd för utsatta barn, för när barn berättar finns det hopp. Vi väljer att stötta BRIS i deras arbete med att skapa hopp för framtiden.</a:t>
            </a:r>
          </a:p>
        </p:txBody>
      </p:sp>
      <p:pic>
        <p:nvPicPr>
          <p:cNvPr id="7" name="Picture 2" descr="4. God utbildning för alla.  Mörkröd kvadrat, text och symbol i vitt.  En uppslagen bok med en penna bredvid.">
            <a:extLst>
              <a:ext uri="{FF2B5EF4-FFF2-40B4-BE49-F238E27FC236}">
                <a16:creationId xmlns:a16="http://schemas.microsoft.com/office/drawing/2014/main" id="{0B3FC0BC-6E7B-9DA7-53AA-80E7FA46019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3263" y="5171959"/>
            <a:ext cx="603680" cy="603680"/>
          </a:xfrm>
          <a:prstGeom prst="rect">
            <a:avLst/>
          </a:prstGeom>
          <a:noFill/>
          <a:extLst>
            <a:ext uri="{909E8E84-426E-40DD-AFC4-6F175D3DCCD1}">
              <a14:hiddenFill xmlns:a14="http://schemas.microsoft.com/office/drawing/2010/main">
                <a:solidFill>
                  <a:srgbClr val="FFFFFF"/>
                </a:solidFill>
              </a14:hiddenFill>
            </a:ext>
          </a:extLst>
        </p:spPr>
      </p:pic>
      <p:pic>
        <p:nvPicPr>
          <p:cNvPr id="9" name="Platshållare för innehåll 4">
            <a:extLst>
              <a:ext uri="{FF2B5EF4-FFF2-40B4-BE49-F238E27FC236}">
                <a16:creationId xmlns:a16="http://schemas.microsoft.com/office/drawing/2014/main" id="{4C3CAA3C-8065-7428-00A0-9B9579FA8DCD}"/>
              </a:ext>
            </a:extLst>
          </p:cNvPr>
          <p:cNvPicPr>
            <a:picLocks noChangeAspect="1"/>
          </p:cNvPicPr>
          <p:nvPr/>
        </p:nvPicPr>
        <p:blipFill>
          <a:blip r:embed="rId3"/>
          <a:stretch>
            <a:fillRect/>
          </a:stretch>
        </p:blipFill>
        <p:spPr>
          <a:xfrm>
            <a:off x="1383421" y="5170597"/>
            <a:ext cx="606630" cy="605042"/>
          </a:xfrm>
          <a:prstGeom prst="rect">
            <a:avLst/>
          </a:prstGeom>
        </p:spPr>
      </p:pic>
      <p:pic>
        <p:nvPicPr>
          <p:cNvPr id="12" name="Picture 6" descr="10. Minskad ojämlikhet. Cerise kvadrat, text och symbol i vitt. Ett likhetstecken omgivet av fyra trianglar pekande i de fyra väderstrecken">
            <a:extLst>
              <a:ext uri="{FF2B5EF4-FFF2-40B4-BE49-F238E27FC236}">
                <a16:creationId xmlns:a16="http://schemas.microsoft.com/office/drawing/2014/main" id="{E02AAB4C-7D39-E765-00F2-48193302DFC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66529" y="5169906"/>
            <a:ext cx="605734" cy="605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6. Fredliga och inkluderande samhällen. Kungsblå kvadrat, text och symbol i vitt. En fredsduva med kvist i näbben, sitter på skaftet av en domarklubba.">
            <a:extLst>
              <a:ext uri="{FF2B5EF4-FFF2-40B4-BE49-F238E27FC236}">
                <a16:creationId xmlns:a16="http://schemas.microsoft.com/office/drawing/2014/main" id="{634361C8-E283-46B4-4B41-3A033D0C925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8741" y="5170597"/>
            <a:ext cx="605042" cy="605042"/>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13">
            <a:extLst>
              <a:ext uri="{FF2B5EF4-FFF2-40B4-BE49-F238E27FC236}">
                <a16:creationId xmlns:a16="http://schemas.microsoft.com/office/drawing/2014/main" id="{2EC8A671-1A12-F357-316B-F38E77461378}"/>
              </a:ext>
            </a:extLst>
          </p:cNvPr>
          <p:cNvPicPr>
            <a:picLocks noChangeAspect="1"/>
          </p:cNvPicPr>
          <p:nvPr/>
        </p:nvPicPr>
        <p:blipFill>
          <a:blip r:embed="rId6"/>
          <a:stretch>
            <a:fillRect/>
          </a:stretch>
        </p:blipFill>
        <p:spPr>
          <a:xfrm>
            <a:off x="1140979" y="2040675"/>
            <a:ext cx="1851100" cy="2776650"/>
          </a:xfrm>
          <a:prstGeom prst="rect">
            <a:avLst/>
          </a:prstGeom>
        </p:spPr>
      </p:pic>
      <p:sp>
        <p:nvSpPr>
          <p:cNvPr id="3" name="AutoShape 2" descr="Förhandsgranskning av bild">
            <a:extLst>
              <a:ext uri="{FF2B5EF4-FFF2-40B4-BE49-F238E27FC236}">
                <a16:creationId xmlns:a16="http://schemas.microsoft.com/office/drawing/2014/main" id="{03430C5B-C3C7-E0F5-5D94-A6004E318D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6" name="Bildobjekt 5">
            <a:extLst>
              <a:ext uri="{FF2B5EF4-FFF2-40B4-BE49-F238E27FC236}">
                <a16:creationId xmlns:a16="http://schemas.microsoft.com/office/drawing/2014/main" id="{FCF593F9-6D94-E169-1557-7EEFD8B2C935}"/>
              </a:ext>
            </a:extLst>
          </p:cNvPr>
          <p:cNvPicPr>
            <a:picLocks noChangeAspect="1"/>
          </p:cNvPicPr>
          <p:nvPr/>
        </p:nvPicPr>
        <p:blipFill>
          <a:blip r:embed="rId7"/>
          <a:stretch>
            <a:fillRect/>
          </a:stretch>
        </p:blipFill>
        <p:spPr>
          <a:xfrm>
            <a:off x="4931453" y="4469806"/>
            <a:ext cx="3789505" cy="1105272"/>
          </a:xfrm>
          <a:prstGeom prst="rect">
            <a:avLst/>
          </a:prstGeom>
        </p:spPr>
      </p:pic>
    </p:spTree>
    <p:extLst>
      <p:ext uri="{BB962C8B-B14F-4D97-AF65-F5344CB8AC3E}">
        <p14:creationId xmlns:p14="http://schemas.microsoft.com/office/powerpoint/2010/main" val="300014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761D66-8AF2-46AC-894D-9242B3A54082}"/>
              </a:ext>
            </a:extLst>
          </p:cNvPr>
          <p:cNvSpPr>
            <a:spLocks noGrp="1"/>
          </p:cNvSpPr>
          <p:nvPr>
            <p:ph type="title"/>
          </p:nvPr>
        </p:nvSpPr>
        <p:spPr>
          <a:xfrm>
            <a:off x="591458" y="249865"/>
            <a:ext cx="10896856" cy="1325563"/>
          </a:xfrm>
        </p:spPr>
        <p:txBody>
          <a:bodyPr/>
          <a:lstStyle/>
          <a:p>
            <a:r>
              <a:rPr lang="sv-SE" dirty="0"/>
              <a:t>Jämställt och inkluderande </a:t>
            </a:r>
            <a:endParaRPr lang="sv-SE" cap="none" dirty="0"/>
          </a:p>
        </p:txBody>
      </p:sp>
      <p:sp>
        <p:nvSpPr>
          <p:cNvPr id="3" name="Platshållare för text 2">
            <a:extLst>
              <a:ext uri="{FF2B5EF4-FFF2-40B4-BE49-F238E27FC236}">
                <a16:creationId xmlns:a16="http://schemas.microsoft.com/office/drawing/2014/main" id="{8FD4E782-7C21-B04C-B56F-7AE21A85D69F}"/>
              </a:ext>
            </a:extLst>
          </p:cNvPr>
          <p:cNvSpPr>
            <a:spLocks noGrp="1"/>
          </p:cNvSpPr>
          <p:nvPr>
            <p:ph type="body" sz="quarter" idx="10"/>
          </p:nvPr>
        </p:nvSpPr>
        <p:spPr>
          <a:xfrm>
            <a:off x="3964968" y="1621857"/>
            <a:ext cx="6458349" cy="3856876"/>
          </a:xfrm>
        </p:spPr>
        <p:txBody>
          <a:bodyPr/>
          <a:lstStyle/>
          <a:p>
            <a:pPr marL="285750" indent="-285750">
              <a:buFont typeface="Wingdings" panose="05000000000000000000" pitchFamily="2" charset="2"/>
              <a:buChar char="§"/>
            </a:pPr>
            <a:r>
              <a:rPr lang="sv-SE" dirty="0"/>
              <a:t>Vi ser ett stort ansvarstagande som arbetsgivare inom social hållbarhet men även för samhället. </a:t>
            </a:r>
          </a:p>
          <a:p>
            <a:pPr marL="285750" indent="-285750">
              <a:buFont typeface="Arial" panose="020B0604020202020204" pitchFamily="34" charset="0"/>
              <a:buChar char="•"/>
            </a:pPr>
            <a:r>
              <a:rPr lang="sv-SE" dirty="0">
                <a:solidFill>
                  <a:schemeClr val="tx1"/>
                </a:solidFill>
              </a:rPr>
              <a:t>Vi har ett stort engagemang och arbetar aktivt med branschens utveckling och se till att unga får möjlighet till utbildning och anställning inom en trygg framtidsbransch. Vi är därför delägare i Fastighetsakademin och flitiga föreläsare inom FM-branschens olika utbildningar samt är aktiva med LIA – varifrån flera av våra medarbetare har kommit in i koncernen. </a:t>
            </a:r>
          </a:p>
          <a:p>
            <a:pPr marL="285750" indent="-285750">
              <a:buFont typeface="Arial" panose="020B0604020202020204" pitchFamily="34" charset="0"/>
              <a:buChar char="•"/>
            </a:pPr>
            <a:r>
              <a:rPr lang="sv-SE" dirty="0">
                <a:solidFill>
                  <a:schemeClr val="tx1"/>
                </a:solidFill>
              </a:rPr>
              <a:t>Vi har gjort det till en naturlig del av vårt arbetssätt att arbeta med inkludering. Ett exempel är inom vår lokalvårdsleverans där vi i tätt samarbete med arbetsförmedlingen verkar för att ta emot och erbjuda personer som av någon anledning står långt ifrån arbetsmarknaden (nyanlända, långtidsarbetslösa, funktionsnedsättning osv). </a:t>
            </a:r>
          </a:p>
          <a:p>
            <a:pPr lvl="1">
              <a:buClr>
                <a:srgbClr val="0072AB"/>
              </a:buClr>
              <a:buFont typeface="Wingdings" panose="05000000000000000000" pitchFamily="2" charset="2"/>
              <a:buChar char="§"/>
            </a:pPr>
            <a:endParaRPr lang="sv-SE" sz="1400" dirty="0">
              <a:solidFill>
                <a:srgbClr val="FF0000"/>
              </a:solidFill>
            </a:endParaRPr>
          </a:p>
          <a:p>
            <a:pPr marL="457200" lvl="1" indent="0">
              <a:buClr>
                <a:srgbClr val="0072AB"/>
              </a:buClr>
              <a:buNone/>
            </a:pPr>
            <a:endParaRPr lang="sv-SE" sz="1500" dirty="0">
              <a:solidFill>
                <a:srgbClr val="FF0000"/>
              </a:solidFill>
            </a:endParaRPr>
          </a:p>
        </p:txBody>
      </p:sp>
      <p:pic>
        <p:nvPicPr>
          <p:cNvPr id="8" name="Picture 2" descr="4. God utbildning för alla.  Mörkröd kvadrat, text och symbol i vitt.  En uppslagen bok med en penna bredvid.">
            <a:extLst>
              <a:ext uri="{FF2B5EF4-FFF2-40B4-BE49-F238E27FC236}">
                <a16:creationId xmlns:a16="http://schemas.microsoft.com/office/drawing/2014/main" id="{855D42FE-8BAF-7969-82FB-F0A2965D7CF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3263" y="5174740"/>
            <a:ext cx="603680" cy="603680"/>
          </a:xfrm>
          <a:prstGeom prst="rect">
            <a:avLst/>
          </a:prstGeom>
          <a:noFill/>
          <a:extLst>
            <a:ext uri="{909E8E84-426E-40DD-AFC4-6F175D3DCCD1}">
              <a14:hiddenFill xmlns:a14="http://schemas.microsoft.com/office/drawing/2010/main">
                <a:solidFill>
                  <a:srgbClr val="FFFFFF"/>
                </a:solidFill>
              </a14:hiddenFill>
            </a:ext>
          </a:extLst>
        </p:spPr>
      </p:pic>
      <p:pic>
        <p:nvPicPr>
          <p:cNvPr id="9" name="Platshållare för innehåll 4">
            <a:extLst>
              <a:ext uri="{FF2B5EF4-FFF2-40B4-BE49-F238E27FC236}">
                <a16:creationId xmlns:a16="http://schemas.microsoft.com/office/drawing/2014/main" id="{2618AF93-B599-7DF1-1A0D-6907622416E4}"/>
              </a:ext>
            </a:extLst>
          </p:cNvPr>
          <p:cNvPicPr>
            <a:picLocks noChangeAspect="1"/>
          </p:cNvPicPr>
          <p:nvPr/>
        </p:nvPicPr>
        <p:blipFill>
          <a:blip r:embed="rId3"/>
          <a:stretch>
            <a:fillRect/>
          </a:stretch>
        </p:blipFill>
        <p:spPr>
          <a:xfrm>
            <a:off x="1383421" y="5173378"/>
            <a:ext cx="606630" cy="605042"/>
          </a:xfrm>
          <a:prstGeom prst="rect">
            <a:avLst/>
          </a:prstGeom>
        </p:spPr>
      </p:pic>
      <p:pic>
        <p:nvPicPr>
          <p:cNvPr id="12" name="Picture 4" descr="8. Anständiga arbetsvillkor och ekonomisk tillväxt. Vinröd kvadrat, text och symbol i vitt.  Tre stående staplar med en stigande kurva överst.">
            <a:extLst>
              <a:ext uri="{FF2B5EF4-FFF2-40B4-BE49-F238E27FC236}">
                <a16:creationId xmlns:a16="http://schemas.microsoft.com/office/drawing/2014/main" id="{952203F3-4C9F-303A-0989-6FFAF1AB797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66529" y="5172687"/>
            <a:ext cx="605733" cy="605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10. Minskad ojämlikhet. Cerise kvadrat, text och symbol i vitt. Ett likhetstecken omgivet av fyra trianglar pekande i de fyra väderstrecken">
            <a:extLst>
              <a:ext uri="{FF2B5EF4-FFF2-40B4-BE49-F238E27FC236}">
                <a16:creationId xmlns:a16="http://schemas.microsoft.com/office/drawing/2014/main" id="{D9768FB3-4E0F-467D-8A5C-1E9A9A81FC1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8740" y="5172687"/>
            <a:ext cx="605734" cy="605734"/>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text 12">
            <a:extLst>
              <a:ext uri="{FF2B5EF4-FFF2-40B4-BE49-F238E27FC236}">
                <a16:creationId xmlns:a16="http://schemas.microsoft.com/office/drawing/2014/main" id="{88EE4A3B-BCD8-64D7-235A-FC722277DE4A}"/>
              </a:ext>
            </a:extLst>
          </p:cNvPr>
          <p:cNvSpPr>
            <a:spLocks noGrp="1"/>
          </p:cNvSpPr>
          <p:nvPr>
            <p:ph type="body" sz="quarter" idx="20"/>
          </p:nvPr>
        </p:nvSpPr>
        <p:spPr>
          <a:xfrm>
            <a:off x="9790113" y="128588"/>
            <a:ext cx="2303462" cy="293687"/>
          </a:xfrm>
          <a:prstGeom prst="rect">
            <a:avLst/>
          </a:prstGeom>
        </p:spPr>
        <p:txBody>
          <a:bodyPr/>
          <a:lstStyle/>
          <a:p>
            <a:r>
              <a:rPr lang="sv-SE" dirty="0"/>
              <a:t>hållbarhetsarbete</a:t>
            </a:r>
          </a:p>
        </p:txBody>
      </p:sp>
      <p:pic>
        <p:nvPicPr>
          <p:cNvPr id="10" name="Platshållare för bild 9" descr="En bild som visar himmel, moln, utomhus, tak&#10;&#10;AI-genererat innehåll kan vara felaktigt.">
            <a:extLst>
              <a:ext uri="{FF2B5EF4-FFF2-40B4-BE49-F238E27FC236}">
                <a16:creationId xmlns:a16="http://schemas.microsoft.com/office/drawing/2014/main" id="{833F7EE2-499E-A00E-B7BF-DF81E47D7F6D}"/>
              </a:ext>
            </a:extLst>
          </p:cNvPr>
          <p:cNvPicPr>
            <a:picLocks noGrp="1" noChangeAspect="1"/>
          </p:cNvPicPr>
          <p:nvPr>
            <p:ph type="pic" sz="quarter" idx="21"/>
          </p:nvPr>
        </p:nvPicPr>
        <p:blipFill>
          <a:blip r:embed="rId6"/>
          <a:srcRect l="16742" r="16742"/>
          <a:stretch>
            <a:fillRect/>
          </a:stretch>
        </p:blipFill>
        <p:spPr/>
      </p:pic>
    </p:spTree>
    <p:extLst>
      <p:ext uri="{BB962C8B-B14F-4D97-AF65-F5344CB8AC3E}">
        <p14:creationId xmlns:p14="http://schemas.microsoft.com/office/powerpoint/2010/main" val="8621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A1D4F0-1FBB-3A5A-C5FB-C944143BB474}"/>
              </a:ext>
            </a:extLst>
          </p:cNvPr>
          <p:cNvSpPr>
            <a:spLocks noGrp="1"/>
          </p:cNvSpPr>
          <p:nvPr>
            <p:ph type="title"/>
          </p:nvPr>
        </p:nvSpPr>
        <p:spPr/>
        <p:txBody>
          <a:bodyPr/>
          <a:lstStyle/>
          <a:p>
            <a:r>
              <a:rPr lang="sv-SE" dirty="0"/>
              <a:t>Svanen </a:t>
            </a:r>
            <a:r>
              <a:rPr lang="sv-SE" sz="2000" dirty="0"/>
              <a:t>-</a:t>
            </a:r>
            <a:r>
              <a:rPr lang="sv-SE" dirty="0"/>
              <a:t> </a:t>
            </a:r>
            <a:r>
              <a:rPr lang="sv-SE" sz="2000" i="1" dirty="0"/>
              <a:t>svårt att få men lätt att välja!</a:t>
            </a:r>
          </a:p>
        </p:txBody>
      </p:sp>
      <p:sp>
        <p:nvSpPr>
          <p:cNvPr id="4" name="Platshållare för text 3">
            <a:extLst>
              <a:ext uri="{FF2B5EF4-FFF2-40B4-BE49-F238E27FC236}">
                <a16:creationId xmlns:a16="http://schemas.microsoft.com/office/drawing/2014/main" id="{256F8E87-CA76-F1DB-7E02-30849431DC7B}"/>
              </a:ext>
            </a:extLst>
          </p:cNvPr>
          <p:cNvSpPr>
            <a:spLocks noGrp="1"/>
          </p:cNvSpPr>
          <p:nvPr>
            <p:ph type="body" sz="quarter" idx="10"/>
          </p:nvPr>
        </p:nvSpPr>
        <p:spPr>
          <a:xfrm>
            <a:off x="4025353" y="1754261"/>
            <a:ext cx="6732294" cy="3697170"/>
          </a:xfrm>
        </p:spPr>
        <p:txBody>
          <a:bodyPr/>
          <a:lstStyle/>
          <a:p>
            <a:r>
              <a:rPr lang="sv-SE" b="1" dirty="0">
                <a:solidFill>
                  <a:schemeClr val="tx2"/>
                </a:solidFill>
                <a:effectLst/>
              </a:rPr>
              <a:t>Städning för en hållbar arbetsplats </a:t>
            </a:r>
            <a:endParaRPr lang="sv-SE" b="1" i="1" dirty="0"/>
          </a:p>
          <a:p>
            <a:r>
              <a:rPr lang="sv-SE" dirty="0"/>
              <a:t>Klimatförändringarna är en av vår tids största ödesfrågor och en </a:t>
            </a:r>
            <a:r>
              <a:rPr lang="sv-SE" dirty="0" err="1"/>
              <a:t>Svanenmärkning</a:t>
            </a:r>
            <a:r>
              <a:rPr lang="sv-SE" dirty="0"/>
              <a:t> är ett av många verktyg som bidrar till att minska klimatpåverkan. </a:t>
            </a:r>
          </a:p>
          <a:p>
            <a:r>
              <a:rPr lang="sv-SE" dirty="0"/>
              <a:t>Primär har tagit ytterligare ett steg i hållbarhetsarbetet och är stolta över vårt certifikat som visar att vi har klarat kraven för att erhålla miljömärkningslicens för vår Städtjänst. </a:t>
            </a:r>
          </a:p>
          <a:p>
            <a:r>
              <a:rPr lang="sv-SE" dirty="0">
                <a:solidFill>
                  <a:schemeClr val="tx2"/>
                </a:solidFill>
                <a:effectLst/>
              </a:rPr>
              <a:t>En välfungerande städning är en viktig förutsättning för en hållbar arbetsplats.  Vi garantera att du alltid möter utbildad och legitimerad personal och vi arbetar ständigt med att förbättra oss för att kunna möta de allt tuffare kvalitets- och miljömålen som finns i samhället i stort. </a:t>
            </a:r>
          </a:p>
          <a:p>
            <a:pPr algn="l"/>
            <a:r>
              <a:rPr lang="sv-SE" dirty="0">
                <a:solidFill>
                  <a:schemeClr val="tx2"/>
                </a:solidFill>
                <a:effectLst/>
              </a:rPr>
              <a:t>Vårt dagliga städtjänst är märkta med Svanen, Nordens mest välkända miljömärkning. Skillnaden på </a:t>
            </a:r>
            <a:r>
              <a:rPr lang="sv-SE" dirty="0" err="1">
                <a:solidFill>
                  <a:schemeClr val="tx2"/>
                </a:solidFill>
                <a:effectLst/>
              </a:rPr>
              <a:t>svanenmärkt</a:t>
            </a:r>
            <a:r>
              <a:rPr lang="sv-SE" dirty="0">
                <a:solidFill>
                  <a:schemeClr val="tx2"/>
                </a:solidFill>
                <a:effectLst/>
              </a:rPr>
              <a:t> lokalvård och traditionell lokalvård är bland annat att man förbrukar mindre rengöringsmedel och att det rengöringsmedel som används är miljömärkt. Licensen innebär också krav på transporter och användning av soppåsar.</a:t>
            </a:r>
          </a:p>
        </p:txBody>
      </p:sp>
      <p:pic>
        <p:nvPicPr>
          <p:cNvPr id="7" name="Platshållare för bild 6" descr="En bild som visar text, Teckensnitt, Grafik, logotyp&#10;&#10;Automatiskt genererad beskrivning">
            <a:extLst>
              <a:ext uri="{FF2B5EF4-FFF2-40B4-BE49-F238E27FC236}">
                <a16:creationId xmlns:a16="http://schemas.microsoft.com/office/drawing/2014/main" id="{11B5830C-6B0A-1EBB-5311-8342B931FBC1}"/>
              </a:ext>
            </a:extLst>
          </p:cNvPr>
          <p:cNvPicPr>
            <a:picLocks noGrp="1" noChangeAspect="1"/>
          </p:cNvPicPr>
          <p:nvPr>
            <p:ph type="pic" sz="quarter" idx="21"/>
          </p:nvPr>
        </p:nvPicPr>
        <p:blipFill>
          <a:blip r:embed="rId2"/>
          <a:srcRect t="3513" b="3513"/>
          <a:stretch>
            <a:fillRect/>
          </a:stretch>
        </p:blipFill>
        <p:spPr>
          <a:xfrm>
            <a:off x="9830336" y="626383"/>
            <a:ext cx="927311" cy="929402"/>
          </a:xfrm>
        </p:spPr>
      </p:pic>
      <p:pic>
        <p:nvPicPr>
          <p:cNvPr id="5" name="Picture 4" descr="7. Hållbar energi för alla. Gul kvadrat, text och symbol i vitt.  En sol med en powersymbol i mitten. Solen har tolv strålar.">
            <a:extLst>
              <a:ext uri="{FF2B5EF4-FFF2-40B4-BE49-F238E27FC236}">
                <a16:creationId xmlns:a16="http://schemas.microsoft.com/office/drawing/2014/main" id="{328C2636-8E7C-2550-65D8-626422A68E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3263" y="5459451"/>
            <a:ext cx="603680" cy="603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1. Hållbara städer och samhällen. Guldgul kvadrat, text och symbol i vitt. En rad av fyra olika hustyper.">
            <a:extLst>
              <a:ext uri="{FF2B5EF4-FFF2-40B4-BE49-F238E27FC236}">
                <a16:creationId xmlns:a16="http://schemas.microsoft.com/office/drawing/2014/main" id="{EC5A4E0E-7AC1-405A-6279-DA851EA8161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82141" y="5458089"/>
            <a:ext cx="603680" cy="60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2. Hållbar konsumtion och produktion. Mörk senapsgul kvadrat, text och symbol i vitt. En liggande åtta med en pil i slutet av linjen. En variant av oändlighetssymbolen.">
            <a:extLst>
              <a:ext uri="{FF2B5EF4-FFF2-40B4-BE49-F238E27FC236}">
                <a16:creationId xmlns:a16="http://schemas.microsoft.com/office/drawing/2014/main" id="{D0B67690-BE39-696C-F310-1A9CA2F341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55893" y="5466019"/>
            <a:ext cx="605042" cy="605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3. Bekämpa klimatförändringarna. Mörkgrön kvadrat, text och symbol i vitt. Ett öga, där irisen är ett jordklot.">
            <a:extLst>
              <a:ext uri="{FF2B5EF4-FFF2-40B4-BE49-F238E27FC236}">
                <a16:creationId xmlns:a16="http://schemas.microsoft.com/office/drawing/2014/main" id="{2DD38E9F-ADCE-DAAE-9F21-D9498934226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28476" y="5458089"/>
            <a:ext cx="605042" cy="605042"/>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2C45D79C-8845-6C98-7BF7-C102BAD3EC0C}"/>
              </a:ext>
            </a:extLst>
          </p:cNvPr>
          <p:cNvPicPr>
            <a:picLocks noChangeAspect="1"/>
          </p:cNvPicPr>
          <p:nvPr/>
        </p:nvPicPr>
        <p:blipFill>
          <a:blip r:embed="rId7"/>
          <a:stretch>
            <a:fillRect/>
          </a:stretch>
        </p:blipFill>
        <p:spPr>
          <a:xfrm>
            <a:off x="3401059" y="5458089"/>
            <a:ext cx="605042" cy="605042"/>
          </a:xfrm>
          <a:prstGeom prst="rect">
            <a:avLst/>
          </a:prstGeom>
        </p:spPr>
      </p:pic>
      <p:pic>
        <p:nvPicPr>
          <p:cNvPr id="12" name="Bildobjekt 11">
            <a:extLst>
              <a:ext uri="{FF2B5EF4-FFF2-40B4-BE49-F238E27FC236}">
                <a16:creationId xmlns:a16="http://schemas.microsoft.com/office/drawing/2014/main" id="{C21C4609-308B-C8AA-2842-943999808067}"/>
              </a:ext>
            </a:extLst>
          </p:cNvPr>
          <p:cNvPicPr>
            <a:picLocks noChangeAspect="1"/>
          </p:cNvPicPr>
          <p:nvPr/>
        </p:nvPicPr>
        <p:blipFill>
          <a:blip r:embed="rId8"/>
          <a:stretch>
            <a:fillRect/>
          </a:stretch>
        </p:blipFill>
        <p:spPr>
          <a:xfrm>
            <a:off x="591458" y="2404296"/>
            <a:ext cx="3074111" cy="2049407"/>
          </a:xfrm>
          <a:prstGeom prst="rect">
            <a:avLst/>
          </a:prstGeom>
        </p:spPr>
      </p:pic>
    </p:spTree>
    <p:extLst>
      <p:ext uri="{BB962C8B-B14F-4D97-AF65-F5344CB8AC3E}">
        <p14:creationId xmlns:p14="http://schemas.microsoft.com/office/powerpoint/2010/main" val="139767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330DB2-37DA-0E48-A72B-910A0695138E}"/>
              </a:ext>
            </a:extLst>
          </p:cNvPr>
          <p:cNvSpPr>
            <a:spLocks noGrp="1"/>
          </p:cNvSpPr>
          <p:nvPr>
            <p:ph type="title"/>
          </p:nvPr>
        </p:nvSpPr>
        <p:spPr>
          <a:xfrm>
            <a:off x="591458" y="403199"/>
            <a:ext cx="10896856" cy="1325563"/>
          </a:xfrm>
        </p:spPr>
        <p:txBody>
          <a:bodyPr/>
          <a:lstStyle/>
          <a:p>
            <a:r>
              <a:rPr lang="sv-SE" dirty="0"/>
              <a:t>Mest miljövänliga alternativ </a:t>
            </a:r>
          </a:p>
        </p:txBody>
      </p:sp>
      <p:sp>
        <p:nvSpPr>
          <p:cNvPr id="3" name="Platshållare för text 2">
            <a:extLst>
              <a:ext uri="{FF2B5EF4-FFF2-40B4-BE49-F238E27FC236}">
                <a16:creationId xmlns:a16="http://schemas.microsoft.com/office/drawing/2014/main" id="{4A25E2BA-4F2F-154E-AB11-DEBAEA4420E0}"/>
              </a:ext>
            </a:extLst>
          </p:cNvPr>
          <p:cNvSpPr>
            <a:spLocks noGrp="1"/>
          </p:cNvSpPr>
          <p:nvPr>
            <p:ph type="body" sz="quarter" idx="10"/>
          </p:nvPr>
        </p:nvSpPr>
        <p:spPr>
          <a:xfrm>
            <a:off x="4073642" y="1533619"/>
            <a:ext cx="7064836" cy="4260850"/>
          </a:xfrm>
        </p:spPr>
        <p:txBody>
          <a:bodyPr/>
          <a:lstStyle/>
          <a:p>
            <a:r>
              <a:rPr lang="sv-SE" dirty="0"/>
              <a:t>Där vi kan så väljer vi självklart det mest miljövänliga alternativet för hållbara leveranser och att sänka vårt CO2-avtryck är ett av våra viktigaste miljömål</a:t>
            </a:r>
          </a:p>
          <a:p>
            <a:pPr marL="285750" indent="-285750">
              <a:buFont typeface="Wingdings" panose="05000000000000000000" pitchFamily="2" charset="2"/>
              <a:buChar char="§"/>
            </a:pPr>
            <a:r>
              <a:rPr lang="sv-SE" dirty="0"/>
              <a:t>Modern och välutrustad fordonspark med stegvis anpassning mot rena elbilar</a:t>
            </a:r>
          </a:p>
          <a:p>
            <a:pPr marL="285750" indent="-285750">
              <a:buFont typeface="Wingdings" panose="05000000000000000000" pitchFamily="2" charset="2"/>
              <a:buChar char="§"/>
            </a:pPr>
            <a:r>
              <a:rPr lang="sv-SE" dirty="0" err="1"/>
              <a:t>Svanenmärkt</a:t>
            </a:r>
            <a:r>
              <a:rPr lang="sv-SE" dirty="0"/>
              <a:t> städtjänst</a:t>
            </a:r>
          </a:p>
          <a:p>
            <a:pPr marL="285750" indent="-285750">
              <a:buFont typeface="Wingdings" panose="05000000000000000000" pitchFamily="2" charset="2"/>
              <a:buChar char="§"/>
            </a:pPr>
            <a:r>
              <a:rPr lang="sv-SE" dirty="0"/>
              <a:t>Elverktyg i den utsträckning som går </a:t>
            </a:r>
          </a:p>
          <a:p>
            <a:pPr marL="285750" indent="-285750">
              <a:buFont typeface="Wingdings" panose="05000000000000000000" pitchFamily="2" charset="2"/>
              <a:buChar char="§"/>
            </a:pPr>
            <a:r>
              <a:rPr lang="sv-SE" dirty="0"/>
              <a:t>Vi är </a:t>
            </a:r>
            <a:r>
              <a:rPr lang="sv-SE" dirty="0" err="1"/>
              <a:t>Kranmärkta</a:t>
            </a:r>
            <a:r>
              <a:rPr lang="sv-SE" dirty="0"/>
              <a:t>, kranvatten är bättre för miljön och mer ekonomiskt </a:t>
            </a:r>
          </a:p>
          <a:p>
            <a:pPr marL="285750" indent="-285750">
              <a:buFont typeface="Wingdings" panose="05000000000000000000" pitchFamily="2" charset="2"/>
              <a:buChar char="§"/>
            </a:pPr>
            <a:r>
              <a:rPr lang="sv-SE" dirty="0"/>
              <a:t>Erbjuder förmånscyklar till personalen </a:t>
            </a:r>
          </a:p>
          <a:p>
            <a:pPr marL="285750" indent="-285750">
              <a:buFont typeface="Wingdings" panose="05000000000000000000" pitchFamily="2" charset="2"/>
              <a:buChar char="§"/>
            </a:pPr>
            <a:r>
              <a:rPr lang="sv-SE" dirty="0"/>
              <a:t>En hållbar värdekedja innebär ansvarsfulla inköp genom ett ständigt förbättringsarbete tillsammans med våra leverantörer bidrar vi till utveckling inom social, ekonomisk och miljömässig hållbarhet för både oss, våra leverantörer och kunder med en tydlig uppförandekod för leverantörerna </a:t>
            </a:r>
            <a:endParaRPr lang="sv-SE" dirty="0">
              <a:highlight>
                <a:srgbClr val="FFFF00"/>
              </a:highlight>
            </a:endParaRPr>
          </a:p>
          <a:p>
            <a:endParaRPr lang="sv-SE" dirty="0"/>
          </a:p>
        </p:txBody>
      </p:sp>
      <p:pic>
        <p:nvPicPr>
          <p:cNvPr id="8" name="Picture 4" descr="7. Hållbar energi för alla. Gul kvadrat, text och symbol i vitt.  En sol med en powersymbol i mitten. Solen har tolv strålar.">
            <a:extLst>
              <a:ext uri="{FF2B5EF4-FFF2-40B4-BE49-F238E27FC236}">
                <a16:creationId xmlns:a16="http://schemas.microsoft.com/office/drawing/2014/main" id="{6ABA2D79-1467-844C-3C19-748864BA8CE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3263" y="5459451"/>
            <a:ext cx="603680" cy="603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1. Hållbara städer och samhällen. Guldgul kvadrat, text och symbol i vitt. En rad av fyra olika hustyper.">
            <a:extLst>
              <a:ext uri="{FF2B5EF4-FFF2-40B4-BE49-F238E27FC236}">
                <a16:creationId xmlns:a16="http://schemas.microsoft.com/office/drawing/2014/main" id="{5435C1EC-40E6-04CB-77F8-141F2D473AD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82141" y="5458089"/>
            <a:ext cx="603680" cy="605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12. Hållbar konsumtion och produktion. Mörk senapsgul kvadrat, text och symbol i vitt. En liggande åtta med en pil i slutet av linjen. En variant av oändlighetssymbolen.">
            <a:extLst>
              <a:ext uri="{FF2B5EF4-FFF2-40B4-BE49-F238E27FC236}">
                <a16:creationId xmlns:a16="http://schemas.microsoft.com/office/drawing/2014/main" id="{A1AD0282-C78F-3ABC-D052-EA60D74E82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55893" y="5466019"/>
            <a:ext cx="605042" cy="605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3. Bekämpa klimatförändringarna. Mörkgrön kvadrat, text och symbol i vitt. Ett öga, där irisen är ett jordklot.">
            <a:extLst>
              <a:ext uri="{FF2B5EF4-FFF2-40B4-BE49-F238E27FC236}">
                <a16:creationId xmlns:a16="http://schemas.microsoft.com/office/drawing/2014/main" id="{8A9AFA66-8C8F-2F21-021B-4A444A09B38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28476" y="5458089"/>
            <a:ext cx="605042" cy="605042"/>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2">
            <a:extLst>
              <a:ext uri="{FF2B5EF4-FFF2-40B4-BE49-F238E27FC236}">
                <a16:creationId xmlns:a16="http://schemas.microsoft.com/office/drawing/2014/main" id="{D51210BB-6F21-49FD-8137-C726DC94F165}"/>
              </a:ext>
            </a:extLst>
          </p:cNvPr>
          <p:cNvPicPr>
            <a:picLocks noChangeAspect="1"/>
          </p:cNvPicPr>
          <p:nvPr/>
        </p:nvPicPr>
        <p:blipFill>
          <a:blip r:embed="rId6"/>
          <a:stretch>
            <a:fillRect/>
          </a:stretch>
        </p:blipFill>
        <p:spPr>
          <a:xfrm>
            <a:off x="3401059" y="5458089"/>
            <a:ext cx="605042" cy="605042"/>
          </a:xfrm>
          <a:prstGeom prst="rect">
            <a:avLst/>
          </a:prstGeom>
        </p:spPr>
      </p:pic>
      <p:pic>
        <p:nvPicPr>
          <p:cNvPr id="2050" name="Picture 2" descr="a green car made out of grass with the letter e on it">
            <a:extLst>
              <a:ext uri="{FF2B5EF4-FFF2-40B4-BE49-F238E27FC236}">
                <a16:creationId xmlns:a16="http://schemas.microsoft.com/office/drawing/2014/main" id="{063F9605-AD9B-D067-88A4-913E0C87F317}"/>
              </a:ext>
            </a:extLst>
          </p:cNvPr>
          <p:cNvPicPr>
            <a:picLocks noGrp="1" noChangeAspect="1" noChangeArrowheads="1"/>
          </p:cNvPicPr>
          <p:nvPr>
            <p:ph type="pic" sz="quarter" idx="21"/>
          </p:nvPr>
        </p:nvPicPr>
        <p:blipFill>
          <a:blip r:embed="rId7">
            <a:extLst>
              <a:ext uri="{28A0092B-C50C-407E-A947-70E740481C1C}">
                <a14:useLocalDpi xmlns:a14="http://schemas.microsoft.com/office/drawing/2010/main" val="0"/>
              </a:ext>
            </a:extLst>
          </a:blip>
          <a:srcRect l="21930" r="219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7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2">
            <a:extLst>
              <a:ext uri="{FF2B5EF4-FFF2-40B4-BE49-F238E27FC236}">
                <a16:creationId xmlns:a16="http://schemas.microsoft.com/office/drawing/2014/main" id="{92ADD9FA-FF22-40F5-B461-AF06F4B9F8E5}"/>
              </a:ext>
            </a:extLst>
          </p:cNvPr>
          <p:cNvSpPr>
            <a:spLocks noGrp="1"/>
          </p:cNvSpPr>
          <p:nvPr>
            <p:ph type="title"/>
          </p:nvPr>
        </p:nvSpPr>
        <p:spPr/>
        <p:txBody>
          <a:bodyPr/>
          <a:lstStyle/>
          <a:p>
            <a:r>
              <a:rPr lang="sv-SE" cap="none" dirty="0"/>
              <a:t>Du som kund kan hjälpa oss att göra ett grönt val </a:t>
            </a:r>
          </a:p>
        </p:txBody>
      </p:sp>
      <p:sp>
        <p:nvSpPr>
          <p:cNvPr id="8" name="Platshållare för text 7">
            <a:extLst>
              <a:ext uri="{FF2B5EF4-FFF2-40B4-BE49-F238E27FC236}">
                <a16:creationId xmlns:a16="http://schemas.microsoft.com/office/drawing/2014/main" id="{A3C20D34-35CA-D3D9-82EA-8C0A9DEAF85F}"/>
              </a:ext>
            </a:extLst>
          </p:cNvPr>
          <p:cNvSpPr>
            <a:spLocks noGrp="1"/>
          </p:cNvSpPr>
          <p:nvPr>
            <p:ph type="body" sz="quarter" idx="15"/>
          </p:nvPr>
        </p:nvSpPr>
        <p:spPr>
          <a:xfrm>
            <a:off x="946262" y="2756325"/>
            <a:ext cx="3052239" cy="3037011"/>
          </a:xfrm>
        </p:spPr>
        <p:txBody>
          <a:bodyPr/>
          <a:lstStyle/>
          <a:p>
            <a:pPr algn="ctr"/>
            <a:r>
              <a:rPr lang="sv-SE" b="1" dirty="0"/>
              <a:t>Du som kund kan göra ett grönt val </a:t>
            </a:r>
            <a:r>
              <a:rPr lang="sv-SE" dirty="0"/>
              <a:t>genom att påverka vilken typ av verktyg, material och fordon vi ska använda i leveransen mot er </a:t>
            </a:r>
          </a:p>
        </p:txBody>
      </p:sp>
      <p:cxnSp>
        <p:nvCxnSpPr>
          <p:cNvPr id="19" name="Rak 18">
            <a:extLst>
              <a:ext uri="{FF2B5EF4-FFF2-40B4-BE49-F238E27FC236}">
                <a16:creationId xmlns:a16="http://schemas.microsoft.com/office/drawing/2014/main" id="{4076C65F-141A-72EA-5D65-C83A8354ABDB}"/>
              </a:ext>
            </a:extLst>
          </p:cNvPr>
          <p:cNvCxnSpPr>
            <a:cxnSpLocks/>
          </p:cNvCxnSpPr>
          <p:nvPr/>
        </p:nvCxnSpPr>
        <p:spPr>
          <a:xfrm>
            <a:off x="841229" y="2623335"/>
            <a:ext cx="0" cy="2173263"/>
          </a:xfrm>
          <a:prstGeom prst="line">
            <a:avLst/>
          </a:prstGeom>
          <a:ln w="22225" cmpd="sng">
            <a:solidFill>
              <a:srgbClr val="006BA6"/>
            </a:solidFill>
            <a:prstDash val="sysDot"/>
          </a:ln>
        </p:spPr>
        <p:style>
          <a:lnRef idx="1">
            <a:schemeClr val="accent1"/>
          </a:lnRef>
          <a:fillRef idx="0">
            <a:schemeClr val="accent1"/>
          </a:fillRef>
          <a:effectRef idx="0">
            <a:schemeClr val="accent1"/>
          </a:effectRef>
          <a:fontRef idx="minor">
            <a:schemeClr val="tx1"/>
          </a:fontRef>
        </p:style>
      </p:cxnSp>
      <p:sp>
        <p:nvSpPr>
          <p:cNvPr id="11" name="Platshållare för text 12">
            <a:extLst>
              <a:ext uri="{FF2B5EF4-FFF2-40B4-BE49-F238E27FC236}">
                <a16:creationId xmlns:a16="http://schemas.microsoft.com/office/drawing/2014/main" id="{E352AD36-03FF-73B9-65DF-C5D4FF167F87}"/>
              </a:ext>
            </a:extLst>
          </p:cNvPr>
          <p:cNvSpPr>
            <a:spLocks noGrp="1"/>
          </p:cNvSpPr>
          <p:nvPr>
            <p:ph type="body" sz="quarter" idx="20"/>
          </p:nvPr>
        </p:nvSpPr>
        <p:spPr>
          <a:xfrm>
            <a:off x="9790113" y="128588"/>
            <a:ext cx="2303462" cy="293687"/>
          </a:xfrm>
          <a:prstGeom prst="rect">
            <a:avLst/>
          </a:prstGeom>
        </p:spPr>
        <p:txBody>
          <a:bodyPr/>
          <a:lstStyle/>
          <a:p>
            <a:r>
              <a:rPr lang="sv-SE" dirty="0"/>
              <a:t>hållbarhetsarbete</a:t>
            </a:r>
          </a:p>
        </p:txBody>
      </p:sp>
      <p:sp>
        <p:nvSpPr>
          <p:cNvPr id="4" name="Platshållare för text 7">
            <a:extLst>
              <a:ext uri="{FF2B5EF4-FFF2-40B4-BE49-F238E27FC236}">
                <a16:creationId xmlns:a16="http://schemas.microsoft.com/office/drawing/2014/main" id="{E358CEF9-A2A5-24D3-66A6-7B84014C0B4F}"/>
              </a:ext>
            </a:extLst>
          </p:cNvPr>
          <p:cNvSpPr txBox="1">
            <a:spLocks/>
          </p:cNvSpPr>
          <p:nvPr/>
        </p:nvSpPr>
        <p:spPr>
          <a:xfrm>
            <a:off x="8193499" y="2601954"/>
            <a:ext cx="3052239" cy="3037011"/>
          </a:xfrm>
          <a:prstGeom prst="rect">
            <a:avLst/>
          </a:prstGeom>
        </p:spPr>
        <p:txBody>
          <a:bodyPr anchor="t"/>
          <a:lstStyle>
            <a:lvl1pPr marL="0" indent="0" algn="l" defTabSz="914400" rtl="0" eaLnBrk="1" latinLnBrk="0" hangingPunct="1">
              <a:lnSpc>
                <a:spcPct val="90000"/>
              </a:lnSpc>
              <a:spcBef>
                <a:spcPts val="1000"/>
              </a:spcBef>
              <a:buClr>
                <a:srgbClr val="0072AB"/>
              </a:buClr>
              <a:buFont typeface="Arial" panose="020B0604020202020204" pitchFamily="34" charset="0"/>
              <a:buNone/>
              <a:defRPr sz="1800" kern="1200">
                <a:solidFill>
                  <a:srgbClr val="1841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sv-SE" dirty="0"/>
              <a:t>Grön servicerevision </a:t>
            </a:r>
          </a:p>
          <a:p>
            <a:pPr marL="285750" indent="-285750">
              <a:buFont typeface="Wingdings" panose="05000000000000000000" pitchFamily="2" charset="2"/>
              <a:buChar char="§"/>
            </a:pPr>
            <a:r>
              <a:rPr lang="sv-SE" dirty="0"/>
              <a:t>Energioptimering </a:t>
            </a:r>
          </a:p>
          <a:p>
            <a:pPr marL="285750" indent="-285750">
              <a:buFont typeface="Wingdings" panose="05000000000000000000" pitchFamily="2" charset="2"/>
              <a:buChar char="§"/>
            </a:pPr>
            <a:r>
              <a:rPr lang="sv-SE" dirty="0"/>
              <a:t>Kemikaliefritt</a:t>
            </a:r>
          </a:p>
          <a:p>
            <a:pPr marL="285750" indent="-285750">
              <a:buFont typeface="Wingdings" panose="05000000000000000000" pitchFamily="2" charset="2"/>
              <a:buChar char="§"/>
            </a:pPr>
            <a:r>
              <a:rPr lang="sv-SE" dirty="0"/>
              <a:t>Klokt </a:t>
            </a:r>
            <a:r>
              <a:rPr lang="sv-SE" dirty="0" err="1"/>
              <a:t>kemval</a:t>
            </a:r>
            <a:endParaRPr lang="sv-SE" dirty="0"/>
          </a:p>
          <a:p>
            <a:pPr marL="285750" indent="-285750">
              <a:buFont typeface="Wingdings" panose="05000000000000000000" pitchFamily="2" charset="2"/>
              <a:buChar char="§"/>
            </a:pPr>
            <a:r>
              <a:rPr lang="sv-SE" dirty="0"/>
              <a:t>Ekologiska produkter </a:t>
            </a:r>
          </a:p>
          <a:p>
            <a:pPr marL="285750" indent="-285750">
              <a:buFont typeface="Wingdings" panose="05000000000000000000" pitchFamily="2" charset="2"/>
              <a:buChar char="§"/>
            </a:pPr>
            <a:r>
              <a:rPr lang="sv-SE" dirty="0"/>
              <a:t>Elverktyg</a:t>
            </a:r>
          </a:p>
          <a:p>
            <a:pPr marL="285750" indent="-285750">
              <a:buFont typeface="Wingdings" panose="05000000000000000000" pitchFamily="2" charset="2"/>
              <a:buChar char="§"/>
            </a:pPr>
            <a:r>
              <a:rPr lang="sv-SE" dirty="0"/>
              <a:t>Elfordon</a:t>
            </a:r>
          </a:p>
          <a:p>
            <a:pPr algn="ctr"/>
            <a:endParaRPr lang="sv-SE" dirty="0"/>
          </a:p>
        </p:txBody>
      </p:sp>
      <p:pic>
        <p:nvPicPr>
          <p:cNvPr id="3" name="Bildobjekt 2">
            <a:extLst>
              <a:ext uri="{FF2B5EF4-FFF2-40B4-BE49-F238E27FC236}">
                <a16:creationId xmlns:a16="http://schemas.microsoft.com/office/drawing/2014/main" id="{32B0F4BF-2CDD-B009-DE66-AD517AE3121E}"/>
              </a:ext>
            </a:extLst>
          </p:cNvPr>
          <p:cNvPicPr>
            <a:picLocks noChangeAspect="1"/>
          </p:cNvPicPr>
          <p:nvPr/>
        </p:nvPicPr>
        <p:blipFill>
          <a:blip r:embed="rId3"/>
          <a:stretch>
            <a:fillRect/>
          </a:stretch>
        </p:blipFill>
        <p:spPr>
          <a:xfrm>
            <a:off x="4993588" y="2555212"/>
            <a:ext cx="2204824" cy="2544792"/>
          </a:xfrm>
          <a:prstGeom prst="rect">
            <a:avLst/>
          </a:prstGeom>
          <a:effectLst>
            <a:glow rad="127000">
              <a:schemeClr val="accent1">
                <a:alpha val="76000"/>
              </a:schemeClr>
            </a:glow>
            <a:softEdge rad="635000"/>
          </a:effectLst>
        </p:spPr>
      </p:pic>
    </p:spTree>
    <p:extLst>
      <p:ext uri="{BB962C8B-B14F-4D97-AF65-F5344CB8AC3E}">
        <p14:creationId xmlns:p14="http://schemas.microsoft.com/office/powerpoint/2010/main" val="404475960"/>
      </p:ext>
    </p:extLst>
  </p:cSld>
  <p:clrMapOvr>
    <a:masterClrMapping/>
  </p:clrMapOvr>
</p:sld>
</file>

<file path=ppt/theme/theme1.xml><?xml version="1.0" encoding="utf-8"?>
<a:theme xmlns:a="http://schemas.openxmlformats.org/drawingml/2006/main" name="Office-tema">
  <a:themeElements>
    <a:clrScheme name="Egen 1">
      <a:dk1>
        <a:srgbClr val="274B6F"/>
      </a:dk1>
      <a:lt1>
        <a:srgbClr val="FFFFFF"/>
      </a:lt1>
      <a:dk2>
        <a:srgbClr val="184169"/>
      </a:dk2>
      <a:lt2>
        <a:srgbClr val="E7E6E6"/>
      </a:lt2>
      <a:accent1>
        <a:srgbClr val="99B3D2"/>
      </a:accent1>
      <a:accent2>
        <a:srgbClr val="434343"/>
      </a:accent2>
      <a:accent3>
        <a:srgbClr val="A5A5A5"/>
      </a:accent3>
      <a:accent4>
        <a:srgbClr val="99B3D2"/>
      </a:accent4>
      <a:accent5>
        <a:srgbClr val="006BA6"/>
      </a:accent5>
      <a:accent6>
        <a:srgbClr val="636669"/>
      </a:accent6>
      <a:hlink>
        <a:srgbClr val="FEFFFF"/>
      </a:hlink>
      <a:folHlink>
        <a:srgbClr val="FE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9885</TotalTime>
  <Words>1839</Words>
  <Application>Microsoft Office PowerPoint</Application>
  <PresentationFormat>Bredbild</PresentationFormat>
  <Paragraphs>89</Paragraphs>
  <Slides>14</Slides>
  <Notes>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14</vt:i4>
      </vt:variant>
    </vt:vector>
  </HeadingPairs>
  <TitlesOfParts>
    <vt:vector size="19" baseType="lpstr">
      <vt:lpstr>Arial</vt:lpstr>
      <vt:lpstr>Calibri</vt:lpstr>
      <vt:lpstr>Century Gothic</vt:lpstr>
      <vt:lpstr>Wingdings</vt:lpstr>
      <vt:lpstr>Office-tema</vt:lpstr>
      <vt:lpstr>PowerPoint-presentation</vt:lpstr>
      <vt:lpstr>Ett strukturerat och målsatt arbete gör  att vi ständigt vet att vi är på rätt plats</vt:lpstr>
      <vt:lpstr>Hållbart företag </vt:lpstr>
      <vt:lpstr>Så möter vi FN:s globala mål</vt:lpstr>
      <vt:lpstr>BRIS – för en hållbar social utveckling</vt:lpstr>
      <vt:lpstr>Jämställt och inkluderande </vt:lpstr>
      <vt:lpstr>Svanen - svårt att få men lätt att välja!</vt:lpstr>
      <vt:lpstr>Mest miljövänliga alternativ </vt:lpstr>
      <vt:lpstr>Du som kund kan hjälpa oss att göra ett grönt val </vt:lpstr>
      <vt:lpstr>Så möter vi FN:s globala mål</vt:lpstr>
      <vt:lpstr>Så möter vi FN:s globala mål</vt:lpstr>
      <vt:lpstr>Så möter vi FN:s globala mål</vt:lpstr>
      <vt:lpstr>Så möter vi FN:s globala mål</vt:lpstr>
      <vt:lpstr>Så möter vi FN:s globala 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 User</dc:creator>
  <cp:lastModifiedBy>Petra Lindermyr</cp:lastModifiedBy>
  <cp:revision>231</cp:revision>
  <dcterms:created xsi:type="dcterms:W3CDTF">2021-02-16T07:00:40Z</dcterms:created>
  <dcterms:modified xsi:type="dcterms:W3CDTF">2026-02-12T14:17:20Z</dcterms:modified>
</cp:coreProperties>
</file>